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8"/>
  </p:notesMasterIdLst>
  <p:sldIdLst>
    <p:sldId id="326" r:id="rId2"/>
    <p:sldId id="365" r:id="rId3"/>
    <p:sldId id="357" r:id="rId4"/>
    <p:sldId id="369" r:id="rId5"/>
    <p:sldId id="370" r:id="rId6"/>
    <p:sldId id="371" r:id="rId7"/>
    <p:sldId id="260" r:id="rId8"/>
    <p:sldId id="261" r:id="rId9"/>
    <p:sldId id="372" r:id="rId10"/>
    <p:sldId id="271" r:id="rId11"/>
    <p:sldId id="262" r:id="rId12"/>
    <p:sldId id="374" r:id="rId13"/>
    <p:sldId id="377" r:id="rId14"/>
    <p:sldId id="258" r:id="rId15"/>
    <p:sldId id="359" r:id="rId16"/>
    <p:sldId id="360" r:id="rId17"/>
    <p:sldId id="264" r:id="rId18"/>
    <p:sldId id="265" r:id="rId19"/>
    <p:sldId id="267" r:id="rId20"/>
    <p:sldId id="268" r:id="rId21"/>
    <p:sldId id="269" r:id="rId22"/>
    <p:sldId id="270" r:id="rId23"/>
    <p:sldId id="349" r:id="rId24"/>
    <p:sldId id="350" r:id="rId25"/>
    <p:sldId id="351" r:id="rId26"/>
    <p:sldId id="274" r:id="rId27"/>
    <p:sldId id="358" r:id="rId28"/>
    <p:sldId id="366" r:id="rId29"/>
    <p:sldId id="312" r:id="rId30"/>
    <p:sldId id="375" r:id="rId31"/>
    <p:sldId id="342" r:id="rId32"/>
    <p:sldId id="347" r:id="rId33"/>
    <p:sldId id="343" r:id="rId34"/>
    <p:sldId id="348" r:id="rId35"/>
    <p:sldId id="363" r:id="rId36"/>
    <p:sldId id="364" r:id="rId37"/>
    <p:sldId id="367" r:id="rId38"/>
    <p:sldId id="361" r:id="rId39"/>
    <p:sldId id="362" r:id="rId40"/>
    <p:sldId id="352" r:id="rId41"/>
    <p:sldId id="355" r:id="rId42"/>
    <p:sldId id="354" r:id="rId43"/>
    <p:sldId id="353" r:id="rId44"/>
    <p:sldId id="323" r:id="rId45"/>
    <p:sldId id="256" r:id="rId46"/>
    <p:sldId id="257" r:id="rId47"/>
    <p:sldId id="378" r:id="rId48"/>
    <p:sldId id="379" r:id="rId49"/>
    <p:sldId id="380" r:id="rId50"/>
    <p:sldId id="381" r:id="rId51"/>
    <p:sldId id="382" r:id="rId52"/>
    <p:sldId id="417" r:id="rId53"/>
    <p:sldId id="383" r:id="rId54"/>
    <p:sldId id="384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</p:sldIdLst>
  <p:sldSz cx="9144000" cy="5143500" type="screen16x9"/>
  <p:notesSz cx="6858000" cy="9144000"/>
  <p:embeddedFontLst>
    <p:embeddedFont>
      <p:font typeface="Pretendard SemiBold" panose="02000703000000020004" pitchFamily="2" charset="-127"/>
      <p:bold r:id="rId89"/>
    </p:embeddedFont>
    <p:embeddedFont>
      <p:font typeface="여기어때 잘난체" panose="020B0600000101010101" pitchFamily="50" charset="-127"/>
      <p:bold r:id="rId90"/>
    </p:embeddedFont>
    <p:embeddedFont>
      <p:font typeface="Pretendard Variable Medium" pitchFamily="2" charset="-127"/>
      <p:regular r:id="rId91"/>
    </p:embeddedFont>
    <p:embeddedFont>
      <p:font typeface="Pretendard Variable SemiBold" pitchFamily="2" charset="-127"/>
      <p:bold r:id="rId92"/>
    </p:embeddedFont>
    <p:embeddedFont>
      <p:font typeface="Pretendard Medium" panose="02000603000000020004" pitchFamily="2" charset="-127"/>
      <p:regular r:id="rId93"/>
    </p:embeddedFont>
    <p:embeddedFont>
      <p:font typeface="맑은 고딕" panose="020B0503020000020004" pitchFamily="50" charset="-127"/>
      <p:regular r:id="rId94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 정환" initials="문정" lastIdx="1" clrIdx="0">
    <p:extLst>
      <p:ext uri="{19B8F6BF-5375-455C-9EA6-DF929625EA0E}">
        <p15:presenceInfo xmlns:p15="http://schemas.microsoft.com/office/powerpoint/2012/main" userId="74bb467c56cb9a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385"/>
    <a:srgbClr val="B4C7E7"/>
    <a:srgbClr val="E1B823"/>
    <a:srgbClr val="CC0000"/>
    <a:srgbClr val="F0DBB5"/>
    <a:srgbClr val="2F426B"/>
    <a:srgbClr val="F2F2F2"/>
    <a:srgbClr val="3A5285"/>
    <a:srgbClr val="B7C6D4"/>
    <a:srgbClr val="EAB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62AA9E-D826-4234-AB67-835423EC1FFF}">
  <a:tblStyle styleId="{B662AA9E-D826-4234-AB67-835423EC1F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226" autoAdjust="0"/>
  </p:normalViewPr>
  <p:slideViewPr>
    <p:cSldViewPr snapToGrid="0">
      <p:cViewPr varScale="1">
        <p:scale>
          <a:sx n="143" d="100"/>
          <a:sy n="143" d="100"/>
        </p:scale>
        <p:origin x="696" y="120"/>
      </p:cViewPr>
      <p:guideLst>
        <p:guide orient="horz" pos="16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113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627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964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81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3247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462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643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510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0c8dc01c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0c8dc01c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6270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741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8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696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818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0c8dc01c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0c8dc01c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00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101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04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4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95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875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409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1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c8dc0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c8dc0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39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77DD9-5D72-4DBE-A28C-39E748651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768FA2-4165-4E3D-A06F-66515EEB4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DD013-69F1-429C-9F20-068CD588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827E5-CA94-4FC1-A9A1-099E8741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24485-BE23-4517-9DB7-598D3D78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478134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166C6-12DA-42D6-BA74-0B87D487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325509-BBBA-4627-8520-3BDC917AD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13AB61-4FAC-401A-8146-14E5F5E3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A022A1-363E-4B59-8CE5-82B61BF9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254E6-BD6C-466C-968D-570E57CF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16654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AC0DC2-0A36-4097-ACD4-AC4E59A7E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D1419-D016-4463-B58A-74BD725B6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D3293-6C2A-4EB9-BD72-EAB815B6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5D984-7503-4F27-944A-F18455C3E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B255C7-0716-41CA-8C46-03D28692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190168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65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B898E-98C9-49D1-A5A5-6B173A0F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E96E-4075-4AC8-A0EA-B18052BB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6C832-33E7-4E3A-963D-A1106176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283C0-26CD-42CF-AF85-C060ACE8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62952-64F8-4DBC-86A6-629DE387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667326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45335-397F-4E9F-93D5-91F35A15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4389E0-12EB-4DDC-A5F9-701D82559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1A4B8-3BB1-469E-8BFE-01CEEB89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3445EC-6C6A-45F3-B26B-26DB356E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8103D-E80D-41B6-BE4B-263D0F30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573592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43003-E5F2-4D0D-9B28-03D33850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A5CCC-172F-4245-88C3-176418F43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728F1A-3DE9-44D7-B151-2B129CB4B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72FCEA-31B4-41A1-8BC8-99CF5869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0132E-1086-465B-B0A3-7F2B78DE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E7DE0-4F23-462A-B13E-CC0A4C08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199329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1D9DE-6AA3-46CC-AFE9-898EF579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8AA2F5-8FE0-46F8-BAB2-680892913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C5B449-93B5-461A-87F1-8B389CD3D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1338DC-7602-475C-8DF5-650A4AB3E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1AFFD7-40EF-4BFD-B36D-76BF7FC77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511979-A661-4ABA-8779-5AFA4339E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363539-BF32-4B5C-B3DD-18170B90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006E39-4B4D-4165-8BFC-B510AD22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6328499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E52D3-50A5-4103-88EA-36AD3E19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E4D2A0-87B0-4692-91D2-26783824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998C03-8678-4842-A15E-0FD80285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DA6071-DAE7-42E4-9088-B580ABC9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642339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C2106B-54F8-405B-ADDB-932C29C2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607291-5A36-4857-849F-07F9604F9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60EB7E-45D0-4047-A2C2-C43D3E9D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5129222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11685-10B8-4AA1-B1FF-F3680D25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43DE7-21EF-4E15-826B-B04F3EDA4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BC99D8-E409-460F-BA69-C18B45B6F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1D9326-654F-41BA-9074-02070432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DE01F4-180C-4C9F-887B-D19FA1FB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8C95F5-C0EE-4465-BB23-9D29CDF3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925292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16379-1569-4EA1-B9A2-4E527BF1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0CCB5B6-8FAF-4C5E-9354-92DAB7172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689583-D4A0-47F9-BF2F-3FAF778C2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E7E30B-FF17-434B-953A-6F3CD30F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5367E6-4943-4C6E-9C25-9A3FB46F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90F6E5-9036-42AF-ABF4-B5892FDF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457921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6BC7C9-9957-4DB8-A710-FC554791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972E54-1AF1-429B-B696-0804A942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BA692-0135-4DD0-9203-3B10EA84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D960-926D-4546-94B1-E7818C190BD0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6E453-361F-49CE-B3F5-444B4213B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7EB74-198E-4577-BC6D-3F13DD75A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8774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microsoft.com/office/2007/relationships/hdphoto" Target="../media/hdphoto3.wdp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5" Type="http://schemas.openxmlformats.org/officeDocument/2006/relationships/image" Target="../media/image52.png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pss.kr/archives/2310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29A25C-CCBF-705C-310C-3E343C82A4F0}"/>
              </a:ext>
            </a:extLst>
          </p:cNvPr>
          <p:cNvSpPr/>
          <p:nvPr/>
        </p:nvSpPr>
        <p:spPr>
          <a:xfrm>
            <a:off x="6326110" y="1586621"/>
            <a:ext cx="2542999" cy="3178750"/>
          </a:xfrm>
          <a:prstGeom prst="roundRect">
            <a:avLst>
              <a:gd name="adj" fmla="val 6739"/>
            </a:avLst>
          </a:prstGeom>
          <a:blipFill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630F025-0A4F-2F2A-265F-13CFFFEB1A83}"/>
              </a:ext>
            </a:extLst>
          </p:cNvPr>
          <p:cNvSpPr/>
          <p:nvPr/>
        </p:nvSpPr>
        <p:spPr>
          <a:xfrm>
            <a:off x="4572000" y="3102607"/>
            <a:ext cx="1535002" cy="1918753"/>
          </a:xfrm>
          <a:prstGeom prst="roundRect">
            <a:avLst>
              <a:gd name="adj" fmla="val 6739"/>
            </a:avLst>
          </a:prstGeom>
          <a:blipFill dpi="0" rotWithShape="1">
            <a:blip r:embed="rId4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D30FCB6-993C-3D24-B79B-26F58725BB6D}"/>
              </a:ext>
            </a:extLst>
          </p:cNvPr>
          <p:cNvSpPr/>
          <p:nvPr/>
        </p:nvSpPr>
        <p:spPr>
          <a:xfrm>
            <a:off x="274891" y="463334"/>
            <a:ext cx="2494493" cy="3178750"/>
          </a:xfrm>
          <a:prstGeom prst="roundRect">
            <a:avLst>
              <a:gd name="adj" fmla="val 5372"/>
            </a:avLst>
          </a:prstGeom>
          <a:blipFill dpi="0" rotWithShape="1">
            <a:blip r:embed="rId5">
              <a:alphaModFix amt="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37DC29-85AF-2329-1930-CB93A2213623}"/>
              </a:ext>
            </a:extLst>
          </p:cNvPr>
          <p:cNvSpPr txBox="1"/>
          <p:nvPr/>
        </p:nvSpPr>
        <p:spPr>
          <a:xfrm>
            <a:off x="2244501" y="2128398"/>
            <a:ext cx="638431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bg1"/>
                  </a:solidFill>
                </a:ln>
                <a:noFill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POKER</a:t>
            </a:r>
            <a:endParaRPr lang="ko-KR" altLang="en-US" sz="4000" dirty="0">
              <a:ln>
                <a:solidFill>
                  <a:schemeClr val="bg1"/>
                </a:solidFill>
              </a:ln>
              <a:noFill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2395F-B4D7-A0BB-4B63-C7FC6D904BEA}"/>
              </a:ext>
            </a:extLst>
          </p:cNvPr>
          <p:cNvSpPr txBox="1"/>
          <p:nvPr/>
        </p:nvSpPr>
        <p:spPr>
          <a:xfrm>
            <a:off x="2303734" y="2138732"/>
            <a:ext cx="638431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POKER</a:t>
            </a:r>
            <a:endParaRPr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DDA83-4590-56B6-2F44-899568669757}"/>
              </a:ext>
            </a:extLst>
          </p:cNvPr>
          <p:cNvSpPr txBox="1"/>
          <p:nvPr/>
        </p:nvSpPr>
        <p:spPr>
          <a:xfrm>
            <a:off x="2303734" y="2149066"/>
            <a:ext cx="6384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F426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POKER</a:t>
            </a:r>
            <a:endParaRPr lang="ko-KR" altLang="en-US" sz="4000" dirty="0">
              <a:solidFill>
                <a:srgbClr val="2F426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3035FA-29D2-6CF2-EDF4-3F25C115355B}"/>
              </a:ext>
            </a:extLst>
          </p:cNvPr>
          <p:cNvSpPr/>
          <p:nvPr/>
        </p:nvSpPr>
        <p:spPr>
          <a:xfrm>
            <a:off x="3036998" y="240647"/>
            <a:ext cx="1535002" cy="1918753"/>
          </a:xfrm>
          <a:prstGeom prst="roundRect">
            <a:avLst>
              <a:gd name="adj" fmla="val 6739"/>
            </a:avLst>
          </a:prstGeom>
          <a:blipFill>
            <a:blip r:embed="rId6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7C0A41-7B52-EF35-06DB-F57676B3BDB3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350" y="709697"/>
            <a:ext cx="2258425" cy="3078098"/>
          </a:xfrm>
          <a:prstGeom prst="rect">
            <a:avLst/>
          </a:prstGeom>
          <a:ln w="31750">
            <a:solidFill>
              <a:srgbClr val="3B5385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977796" y="3941916"/>
            <a:ext cx="2658833" cy="369332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증가하는 웹 보드게임 이용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1384169" y="402909"/>
            <a:ext cx="162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NHN =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한게임 포커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네오위즈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피망 포커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6595391" y="2956798"/>
            <a:ext cx="2476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13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4603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-&gt; 26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</a:t>
            </a:r>
            <a:r>
              <a:rPr lang="en-US" altLang="ko-KR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59</a:t>
            </a:r>
            <a:r>
              <a: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en-US" altLang="ko-KR" sz="1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z="1000" dirty="0"/>
          </a:p>
          <a:p>
            <a:pPr algn="ctr"/>
            <a:r>
              <a:rPr lang="en-US" altLang="ko-KR" sz="2800" dirty="0">
                <a:solidFill>
                  <a:srgbClr val="FF0000"/>
                </a:solidFill>
              </a:rPr>
              <a:t>93%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Pretendard SemiBold" panose="02000703000000020004" pitchFamily="2" charset="-127"/>
              </a:rPr>
              <a:t>증가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Pretendard SemiBold" panose="02000703000000020004" pitchFamily="2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30826" y="885387"/>
            <a:ext cx="3152775" cy="2800350"/>
            <a:chOff x="6615288" y="688744"/>
            <a:chExt cx="4203700" cy="37338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5288" y="688744"/>
              <a:ext cx="4203700" cy="3733800"/>
            </a:xfrm>
            <a:prstGeom prst="rect">
              <a:avLst/>
            </a:prstGeom>
            <a:ln w="31750">
              <a:solidFill>
                <a:srgbClr val="3B5385"/>
              </a:solidFill>
            </a:ln>
          </p:spPr>
        </p:pic>
        <p:cxnSp>
          <p:nvCxnSpPr>
            <p:cNvPr id="15" name="직선 화살표 연결선 14"/>
            <p:cNvCxnSpPr/>
            <p:nvPr/>
          </p:nvCxnSpPr>
          <p:spPr>
            <a:xfrm flipV="1">
              <a:off x="7414953" y="1654233"/>
              <a:ext cx="2909454" cy="1029712"/>
            </a:xfrm>
            <a:prstGeom prst="straightConnector1">
              <a:avLst/>
            </a:prstGeom>
            <a:ln w="31750">
              <a:solidFill>
                <a:srgbClr val="3B538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0D09DB-7E1F-44DF-A027-E7F8E7B03326}"/>
                </a:ext>
              </a:extLst>
            </p:cNvPr>
            <p:cNvSpPr txBox="1"/>
            <p:nvPr/>
          </p:nvSpPr>
          <p:spPr>
            <a:xfrm>
              <a:off x="7626903" y="1522759"/>
              <a:ext cx="1327591" cy="677108"/>
            </a:xfrm>
            <a:prstGeom prst="rect">
              <a:avLst/>
            </a:prstGeom>
            <a:noFill/>
            <a:ln w="31750">
              <a:solidFill>
                <a:srgbClr val="3B538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50" b="1" dirty="0"/>
                <a:t>2</a:t>
              </a:r>
              <a:r>
                <a:rPr lang="ko-KR" altLang="en-US" sz="1350" b="1" dirty="0"/>
                <a:t>배 이상 증가</a:t>
              </a:r>
              <a:endParaRPr lang="en-US" altLang="ko-KR" sz="13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992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33033" y="207785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7CD51-5CFB-483A-A5F2-090D11E1730D}"/>
              </a:ext>
            </a:extLst>
          </p:cNvPr>
          <p:cNvSpPr txBox="1"/>
          <p:nvPr/>
        </p:nvSpPr>
        <p:spPr>
          <a:xfrm>
            <a:off x="282292" y="3471470"/>
            <a:ext cx="1588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한게임 포커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(pc)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9" name="Picture 2" descr="한게임 포커">
            <a:extLst>
              <a:ext uri="{FF2B5EF4-FFF2-40B4-BE49-F238E27FC236}">
                <a16:creationId xmlns:a16="http://schemas.microsoft.com/office/drawing/2014/main" id="{B0D57CEF-AFB4-45EC-B0AE-B20B799D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1" y="944921"/>
            <a:ext cx="1137920" cy="107740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B3781D0-0270-4343-9041-35BA8F587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457" y="565758"/>
            <a:ext cx="7469484" cy="180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100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2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장점</a:t>
            </a:r>
            <a:r>
              <a:rPr lang="ko-KR" altLang="ko-KR" sz="21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: </a:t>
            </a:r>
            <a:r>
              <a:rPr lang="en-US" altLang="ko-KR" sz="2100" dirty="0">
                <a:solidFill>
                  <a:srgbClr val="3B538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APP &amp;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PC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연동, 자동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충전, 무료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충전,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간편 조작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2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단점</a:t>
            </a:r>
            <a:r>
              <a:rPr lang="ko-KR" altLang="ko-KR" sz="21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:</a:t>
            </a:r>
            <a:r>
              <a:rPr lang="ko-KR" altLang="ko-KR" sz="21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1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현금 충전 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유도,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복잡한 화면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단조로운 게임 플레이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90241" y="833377"/>
            <a:ext cx="6860220" cy="1666935"/>
          </a:xfrm>
          <a:prstGeom prst="rect">
            <a:avLst/>
          </a:prstGeom>
          <a:noFill/>
          <a:ln w="28575">
            <a:solidFill>
              <a:srgbClr val="B4C7E7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317" y="2688552"/>
            <a:ext cx="2948651" cy="21988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096" y="2688552"/>
            <a:ext cx="3093984" cy="2198894"/>
          </a:xfrm>
          <a:prstGeom prst="rect">
            <a:avLst/>
          </a:prstGeom>
        </p:spPr>
      </p:pic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33FB56FB-B5EF-8348-DC53-B5BB3455B53D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벤치마킹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3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5A7FD3-D243-4315-AF42-155D57DA1D66}"/>
              </a:ext>
            </a:extLst>
          </p:cNvPr>
          <p:cNvSpPr txBox="1"/>
          <p:nvPr/>
        </p:nvSpPr>
        <p:spPr>
          <a:xfrm>
            <a:off x="133033" y="207785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7CD51-5CFB-483A-A5F2-090D11E1730D}"/>
              </a:ext>
            </a:extLst>
          </p:cNvPr>
          <p:cNvSpPr txBox="1"/>
          <p:nvPr/>
        </p:nvSpPr>
        <p:spPr>
          <a:xfrm>
            <a:off x="452211" y="3432374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피망포커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(app)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9" name="Picture 2" descr="한게임 포커">
            <a:extLst>
              <a:ext uri="{FF2B5EF4-FFF2-40B4-BE49-F238E27FC236}">
                <a16:creationId xmlns:a16="http://schemas.microsoft.com/office/drawing/2014/main" id="{B0D57CEF-AFB4-45EC-B0AE-B20B799D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1" y="944921"/>
            <a:ext cx="1137920" cy="107740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B3781D0-0270-4343-9041-35BA8F587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89" y="651156"/>
            <a:ext cx="7809344" cy="247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2100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2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장점</a:t>
            </a:r>
            <a:r>
              <a:rPr lang="ko-KR" altLang="ko-KR" sz="21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:</a:t>
            </a:r>
            <a:r>
              <a:rPr lang="en-US" altLang="ko-KR" sz="21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다양한 이벤트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보유 머니 별 입장가능 채널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,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	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많은미션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자동알림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defTabSz="914378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32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단점</a:t>
            </a:r>
            <a:r>
              <a:rPr lang="ko-KR" altLang="ko-KR" sz="21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:</a:t>
            </a:r>
            <a:r>
              <a:rPr lang="ko-KR" altLang="ko-KR" sz="21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21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불편한 조작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조작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의심, 많은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광고, 게임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 도움말 없음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               </a:t>
            </a:r>
          </a:p>
          <a:p>
            <a:pPr defTabSz="914378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  	 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너무 빠른 게임 속도</a:t>
            </a:r>
            <a:endParaRPr lang="ko-KR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4818" y="734239"/>
            <a:ext cx="6860220" cy="2298391"/>
          </a:xfrm>
          <a:prstGeom prst="rect">
            <a:avLst/>
          </a:prstGeom>
          <a:noFill/>
          <a:ln w="28575">
            <a:solidFill>
              <a:srgbClr val="B4C7E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33FB56FB-B5EF-8348-DC53-B5BB3455B53D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벤치마킹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11" name="Picture 4" descr="피망 포커: 카지노 로얄 (7포커, 로우바둑이, 하이로우) - Google Play 앱">
            <a:extLst>
              <a:ext uri="{FF2B5EF4-FFF2-40B4-BE49-F238E27FC236}">
                <a16:creationId xmlns:a16="http://schemas.microsoft.com/office/drawing/2014/main" id="{39350497-975A-C8FD-CBFF-90F73F4D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1" y="950853"/>
            <a:ext cx="1137920" cy="11379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1BE3DE-E16C-6F31-0AFB-AA30E8FAD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502" y="3221937"/>
            <a:ext cx="3191813" cy="16619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FE6A12-F5FD-866B-B217-9AB134190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546" y="3204429"/>
            <a:ext cx="3305494" cy="16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9;p51">
            <a:extLst>
              <a:ext uri="{FF2B5EF4-FFF2-40B4-BE49-F238E27FC236}">
                <a16:creationId xmlns:a16="http://schemas.microsoft.com/office/drawing/2014/main" id="{6FC31F0B-A201-9845-796E-271D8F42B43B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분석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FE299A7-7E57-DC53-8F50-D6DDD43ACDC1}"/>
              </a:ext>
            </a:extLst>
          </p:cNvPr>
          <p:cNvGrpSpPr/>
          <p:nvPr/>
        </p:nvGrpSpPr>
        <p:grpSpPr>
          <a:xfrm rot="5400000">
            <a:off x="4218055" y="2863416"/>
            <a:ext cx="707888" cy="765113"/>
            <a:chOff x="2052320" y="3988741"/>
            <a:chExt cx="984117" cy="1063672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F80F118C-B472-8052-22E3-A4998EB3B078}"/>
                </a:ext>
              </a:extLst>
            </p:cNvPr>
            <p:cNvSpPr/>
            <p:nvPr/>
          </p:nvSpPr>
          <p:spPr>
            <a:xfrm>
              <a:off x="2052320" y="3988741"/>
              <a:ext cx="984117" cy="725302"/>
            </a:xfrm>
            <a:prstGeom prst="triangle">
              <a:avLst/>
            </a:prstGeom>
            <a:solidFill>
              <a:srgbClr val="E1B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1B823"/>
                </a:solidFill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703B3850-D9CB-0DFE-15C6-F387E6E04847}"/>
                </a:ext>
              </a:extLst>
            </p:cNvPr>
            <p:cNvSpPr/>
            <p:nvPr/>
          </p:nvSpPr>
          <p:spPr>
            <a:xfrm>
              <a:off x="2052320" y="4327111"/>
              <a:ext cx="984117" cy="7253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1B823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B5C0504-D0BE-93BA-2D06-74550FBB455D}"/>
              </a:ext>
            </a:extLst>
          </p:cNvPr>
          <p:cNvSpPr txBox="1"/>
          <p:nvPr/>
        </p:nvSpPr>
        <p:spPr>
          <a:xfrm>
            <a:off x="2879703" y="758690"/>
            <a:ext cx="57263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600" b="0" i="0" dirty="0">
                <a:solidFill>
                  <a:srgbClr val="B4C7E7"/>
                </a:solidFill>
                <a:effectLst/>
                <a:latin typeface="Arial" panose="020B0604020202020204" pitchFamily="34" charset="0"/>
              </a:rPr>
              <a:t>♣</a:t>
            </a:r>
            <a:endParaRPr lang="ko-KR" altLang="en-US" sz="3600" dirty="0">
              <a:solidFill>
                <a:srgbClr val="B4C7E7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454D1D-39E5-720A-2429-47C0F5EA11AE}"/>
              </a:ext>
            </a:extLst>
          </p:cNvPr>
          <p:cNvSpPr txBox="1"/>
          <p:nvPr/>
        </p:nvSpPr>
        <p:spPr>
          <a:xfrm>
            <a:off x="890045" y="758690"/>
            <a:ext cx="57263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3600" b="0" i="0" dirty="0">
                <a:solidFill>
                  <a:srgbClr val="B4C7E7"/>
                </a:solidFill>
                <a:effectLst/>
                <a:latin typeface="Arial" panose="020B0604020202020204" pitchFamily="34" charset="0"/>
              </a:rPr>
              <a:t>♣</a:t>
            </a:r>
            <a:endParaRPr lang="ko-KR" altLang="en-US" sz="3600" dirty="0">
              <a:solidFill>
                <a:srgbClr val="B4C7E7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7F57AC-C4A4-4F3D-8812-1309FC679ECC}"/>
              </a:ext>
            </a:extLst>
          </p:cNvPr>
          <p:cNvSpPr txBox="1"/>
          <p:nvPr/>
        </p:nvSpPr>
        <p:spPr>
          <a:xfrm>
            <a:off x="5670734" y="758690"/>
            <a:ext cx="622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0" i="0" dirty="0">
                <a:solidFill>
                  <a:srgbClr val="3B5385"/>
                </a:solidFill>
                <a:effectLst/>
                <a:latin typeface="Arial" panose="020B0604020202020204" pitchFamily="34" charset="0"/>
              </a:rPr>
              <a:t>◆</a:t>
            </a:r>
            <a:endParaRPr lang="ko-KR" altLang="en-US" sz="3600" dirty="0">
              <a:solidFill>
                <a:srgbClr val="3B538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BA3999-ABFF-6047-9B63-C3CF60114810}"/>
              </a:ext>
            </a:extLst>
          </p:cNvPr>
          <p:cNvSpPr txBox="1"/>
          <p:nvPr/>
        </p:nvSpPr>
        <p:spPr>
          <a:xfrm>
            <a:off x="7577417" y="758690"/>
            <a:ext cx="622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0" i="0" dirty="0">
                <a:solidFill>
                  <a:srgbClr val="3B5385"/>
                </a:solidFill>
                <a:effectLst/>
                <a:latin typeface="Arial" panose="020B0604020202020204" pitchFamily="34" charset="0"/>
              </a:rPr>
              <a:t>◆</a:t>
            </a:r>
            <a:endParaRPr lang="ko-KR" altLang="en-US" sz="3600" dirty="0">
              <a:solidFill>
                <a:srgbClr val="3B5385"/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C09EDA7-7007-BA1E-E9AC-4645CE7AC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96470"/>
              </p:ext>
            </p:extLst>
          </p:nvPr>
        </p:nvGraphicFramePr>
        <p:xfrm>
          <a:off x="5670734" y="1601144"/>
          <a:ext cx="2534909" cy="3383786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2534909">
                  <a:extLst>
                    <a:ext uri="{9D8B030D-6E8A-4147-A177-3AD203B41FA5}">
                      <a16:colId xmlns:a16="http://schemas.microsoft.com/office/drawing/2014/main" val="1826054435"/>
                    </a:ext>
                  </a:extLst>
                </a:gridCol>
              </a:tblGrid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킬링타임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314937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이해하기 쉬운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와 접근성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68231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포커에 대해 익숙해진다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398390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심리전략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86762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돈의 소중함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53846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큰글씨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952234"/>
                  </a:ext>
                </a:extLst>
              </a:tr>
              <a:tr h="432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아기자기한 카드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75088"/>
                  </a:ext>
                </a:extLst>
              </a:tr>
              <a:tr h="3573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친구와 같이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할수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있음</a:t>
                      </a:r>
                    </a:p>
                  </a:txBody>
                  <a:tcPr marL="88965" marR="88965" marT="44483" marB="444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05928"/>
                  </a:ext>
                </a:extLst>
              </a:tr>
            </a:tbl>
          </a:graphicData>
        </a:graphic>
      </p:graphicFrame>
      <p:graphicFrame>
        <p:nvGraphicFramePr>
          <p:cNvPr id="28" name="표 9">
            <a:extLst>
              <a:ext uri="{FF2B5EF4-FFF2-40B4-BE49-F238E27FC236}">
                <a16:creationId xmlns:a16="http://schemas.microsoft.com/office/drawing/2014/main" id="{D087430E-EC61-BC90-50EA-6BF0AA45D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099158"/>
              </p:ext>
            </p:extLst>
          </p:nvPr>
        </p:nvGraphicFramePr>
        <p:xfrm>
          <a:off x="834868" y="1601144"/>
          <a:ext cx="2638400" cy="3289657"/>
        </p:xfrm>
        <a:graphic>
          <a:graphicData uri="http://schemas.openxmlformats.org/drawingml/2006/table">
            <a:tbl>
              <a:tblPr firstRow="1" bandRow="1">
                <a:tableStyleId>{B662AA9E-D826-4234-AB67-835423EC1FFF}</a:tableStyleId>
              </a:tblPr>
              <a:tblGrid>
                <a:gridCol w="2638400">
                  <a:extLst>
                    <a:ext uri="{9D8B030D-6E8A-4147-A177-3AD203B41FA5}">
                      <a16:colId xmlns:a16="http://schemas.microsoft.com/office/drawing/2014/main" val="1826054435"/>
                    </a:ext>
                  </a:extLst>
                </a:gridCol>
              </a:tblGrid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많은 현금 유도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314937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복잡한 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UI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구성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68231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불필요한 요소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캐릭터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광고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398390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버튼 조작 불편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86762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확률 조작 의심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253846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많은 광고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952234"/>
                  </a:ext>
                </a:extLst>
              </a:tr>
              <a:tr h="469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게임내에 도움말 없음</a:t>
                      </a:r>
                    </a:p>
                  </a:txBody>
                  <a:tcPr marL="92597" marR="92597" marT="46299" marB="462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57508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FF517ED-2BA8-2C79-DFEE-31F2C2DE6AF6}"/>
              </a:ext>
            </a:extLst>
          </p:cNvPr>
          <p:cNvSpPr txBox="1"/>
          <p:nvPr/>
        </p:nvSpPr>
        <p:spPr>
          <a:xfrm>
            <a:off x="1614618" y="934988"/>
            <a:ext cx="132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itchFamily="2" charset="-127"/>
                <a:ea typeface="Pretendard Variable SemiBold" pitchFamily="2" charset="-127"/>
                <a:cs typeface="Pretendard Variable SemiBold" pitchFamily="2" charset="-127"/>
              </a:rPr>
              <a:t>기존 포커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38382-81AE-AFF9-EE62-B72368D5CEA2}"/>
              </a:ext>
            </a:extLst>
          </p:cNvPr>
          <p:cNvSpPr/>
          <p:nvPr/>
        </p:nvSpPr>
        <p:spPr>
          <a:xfrm>
            <a:off x="832650" y="1601144"/>
            <a:ext cx="2642836" cy="3289657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1EFB24-BB5F-54CF-13B4-9DEEA177EFCD}"/>
              </a:ext>
            </a:extLst>
          </p:cNvPr>
          <p:cNvSpPr txBox="1"/>
          <p:nvPr/>
        </p:nvSpPr>
        <p:spPr>
          <a:xfrm>
            <a:off x="6373817" y="934988"/>
            <a:ext cx="132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itchFamily="2" charset="-127"/>
                <a:ea typeface="Pretendard Variable SemiBold" pitchFamily="2" charset="-127"/>
                <a:cs typeface="Pretendard Variable SemiBold" pitchFamily="2" charset="-127"/>
              </a:rPr>
              <a:t> 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itchFamily="2" charset="-127"/>
                <a:ea typeface="Pretendard Variable SemiBold" pitchFamily="2" charset="-127"/>
                <a:cs typeface="Pretendard Variable SemiBold" pitchFamily="2" charset="-127"/>
              </a:rPr>
              <a:t>빠삭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itchFamily="2" charset="-127"/>
                <a:ea typeface="Pretendard Variable SemiBold" pitchFamily="2" charset="-127"/>
                <a:cs typeface="Pretendard Variable SemiBold" pitchFamily="2" charset="-127"/>
              </a:rPr>
              <a:t> 포커</a:t>
            </a:r>
          </a:p>
        </p:txBody>
      </p:sp>
    </p:spTree>
    <p:extLst>
      <p:ext uri="{BB962C8B-B14F-4D97-AF65-F5344CB8AC3E}">
        <p14:creationId xmlns:p14="http://schemas.microsoft.com/office/powerpoint/2010/main" val="12884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F1FB9F-FB07-6EC1-FCD2-51FE6708BE25}"/>
              </a:ext>
            </a:extLst>
          </p:cNvPr>
          <p:cNvSpPr/>
          <p:nvPr/>
        </p:nvSpPr>
        <p:spPr>
          <a:xfrm>
            <a:off x="0" y="787078"/>
            <a:ext cx="9144000" cy="4356422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D594D913-3956-CCCD-7BAB-3073D1206FDE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중점개발내용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33A731-D7C9-DE65-AF8A-21637B5BCC03}"/>
              </a:ext>
            </a:extLst>
          </p:cNvPr>
          <p:cNvSpPr/>
          <p:nvPr/>
        </p:nvSpPr>
        <p:spPr>
          <a:xfrm>
            <a:off x="2267468" y="1555864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회원가입한 계정 아이디 비밀번호 입력 시 로그인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2BDBC2-E39D-A3BE-7F0E-1A75BA1E85A0}"/>
              </a:ext>
            </a:extLst>
          </p:cNvPr>
          <p:cNvSpPr/>
          <p:nvPr/>
        </p:nvSpPr>
        <p:spPr>
          <a:xfrm>
            <a:off x="2267468" y="2446818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회원가입 요소들 작성 후 계정생성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BFA63B-34D0-6F5E-197C-C322C90F93FE}"/>
              </a:ext>
            </a:extLst>
          </p:cNvPr>
          <p:cNvSpPr/>
          <p:nvPr/>
        </p:nvSpPr>
        <p:spPr>
          <a:xfrm>
            <a:off x="2267468" y="3337772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각 계정의 아이디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비밀번호 찾기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FE8BC8-31DC-BD31-CFF9-B813EEEAC5E0}"/>
              </a:ext>
            </a:extLst>
          </p:cNvPr>
          <p:cNvSpPr/>
          <p:nvPr/>
        </p:nvSpPr>
        <p:spPr>
          <a:xfrm>
            <a:off x="2267468" y="4228726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회원가입한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DB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들을 저장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D1FBC-8BF3-A714-9BBE-B74CB361FAEF}"/>
              </a:ext>
            </a:extLst>
          </p:cNvPr>
          <p:cNvSpPr txBox="1"/>
          <p:nvPr/>
        </p:nvSpPr>
        <p:spPr>
          <a:xfrm>
            <a:off x="350295" y="1644655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957E3-BE1C-15C0-D936-4610BF9F3A26}"/>
              </a:ext>
            </a:extLst>
          </p:cNvPr>
          <p:cNvSpPr txBox="1"/>
          <p:nvPr/>
        </p:nvSpPr>
        <p:spPr>
          <a:xfrm>
            <a:off x="261329" y="253560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248F-FF6A-16F1-B262-9948F1107048}"/>
              </a:ext>
            </a:extLst>
          </p:cNvPr>
          <p:cNvSpPr txBox="1"/>
          <p:nvPr/>
        </p:nvSpPr>
        <p:spPr>
          <a:xfrm>
            <a:off x="117860" y="342656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ID/PW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찾기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C087D-CB90-4D2B-7196-F1900EBF6F3A}"/>
              </a:ext>
            </a:extLst>
          </p:cNvPr>
          <p:cNvSpPr txBox="1"/>
          <p:nvPr/>
        </p:nvSpPr>
        <p:spPr>
          <a:xfrm>
            <a:off x="238085" y="431751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5A284-B8E7-9CB0-1E3A-E598A6CA2F09}"/>
              </a:ext>
            </a:extLst>
          </p:cNvPr>
          <p:cNvCxnSpPr>
            <a:cxnSpLocks/>
          </p:cNvCxnSpPr>
          <p:nvPr/>
        </p:nvCxnSpPr>
        <p:spPr>
          <a:xfrm>
            <a:off x="1323278" y="180631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7373B0-A29A-33A0-7902-8C7BA53BC056}"/>
              </a:ext>
            </a:extLst>
          </p:cNvPr>
          <p:cNvCxnSpPr>
            <a:cxnSpLocks/>
          </p:cNvCxnSpPr>
          <p:nvPr/>
        </p:nvCxnSpPr>
        <p:spPr>
          <a:xfrm>
            <a:off x="1323278" y="2705844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73EB06-4C91-8F6B-A353-B400BDFD23E1}"/>
              </a:ext>
            </a:extLst>
          </p:cNvPr>
          <p:cNvCxnSpPr>
            <a:cxnSpLocks/>
          </p:cNvCxnSpPr>
          <p:nvPr/>
        </p:nvCxnSpPr>
        <p:spPr>
          <a:xfrm>
            <a:off x="1323278" y="360686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29F17-7915-33C6-5D04-C9C577A88349}"/>
              </a:ext>
            </a:extLst>
          </p:cNvPr>
          <p:cNvCxnSpPr>
            <a:cxnSpLocks/>
          </p:cNvCxnSpPr>
          <p:nvPr/>
        </p:nvCxnSpPr>
        <p:spPr>
          <a:xfrm>
            <a:off x="1301197" y="450602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E1CACFC-E690-DCB7-CBE3-06260F15355C}"/>
              </a:ext>
            </a:extLst>
          </p:cNvPr>
          <p:cNvSpPr txBox="1"/>
          <p:nvPr/>
        </p:nvSpPr>
        <p:spPr>
          <a:xfrm>
            <a:off x="7743071" y="238760"/>
            <a:ext cx="14009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로그인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C98244-5FB0-6C29-C241-B76B19937C43}"/>
              </a:ext>
            </a:extLst>
          </p:cNvPr>
          <p:cNvCxnSpPr>
            <a:cxnSpLocks/>
          </p:cNvCxnSpPr>
          <p:nvPr/>
        </p:nvCxnSpPr>
        <p:spPr>
          <a:xfrm>
            <a:off x="2325545" y="402061"/>
            <a:ext cx="575165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7E1174-B138-B34E-6194-EBF6084D19EC}"/>
              </a:ext>
            </a:extLst>
          </p:cNvPr>
          <p:cNvSpPr/>
          <p:nvPr/>
        </p:nvSpPr>
        <p:spPr>
          <a:xfrm>
            <a:off x="0" y="787078"/>
            <a:ext cx="9144000" cy="4356422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D594D913-3956-CCCD-7BAB-3073D1206FDE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중점개발내용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33A731-D7C9-DE65-AF8A-21637B5BCC03}"/>
              </a:ext>
            </a:extLst>
          </p:cNvPr>
          <p:cNvSpPr/>
          <p:nvPr/>
        </p:nvSpPr>
        <p:spPr>
          <a:xfrm>
            <a:off x="2267468" y="1555864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방 번호에 따라 방 생성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2BDBC2-E39D-A3BE-7F0E-1A75BA1E85A0}"/>
              </a:ext>
            </a:extLst>
          </p:cNvPr>
          <p:cNvSpPr/>
          <p:nvPr/>
        </p:nvSpPr>
        <p:spPr>
          <a:xfrm>
            <a:off x="2267468" y="2446818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접속중인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 닉네임 표시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BFA63B-34D0-6F5E-197C-C322C90F93FE}"/>
              </a:ext>
            </a:extLst>
          </p:cNvPr>
          <p:cNvSpPr/>
          <p:nvPr/>
        </p:nvSpPr>
        <p:spPr>
          <a:xfrm>
            <a:off x="2267468" y="3337772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접속자의 닉네임 전적표시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FE8BC8-31DC-BD31-CFF9-B813EEEAC5E0}"/>
              </a:ext>
            </a:extLst>
          </p:cNvPr>
          <p:cNvSpPr/>
          <p:nvPr/>
        </p:nvSpPr>
        <p:spPr>
          <a:xfrm>
            <a:off x="2267468" y="4228726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접속자간 멀티채팅 가능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D1FBC-8BF3-A714-9BBE-B74CB361FAEF}"/>
              </a:ext>
            </a:extLst>
          </p:cNvPr>
          <p:cNvSpPr txBox="1"/>
          <p:nvPr/>
        </p:nvSpPr>
        <p:spPr>
          <a:xfrm>
            <a:off x="234078" y="164465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방 만들기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957E3-BE1C-15C0-D936-4610BF9F3A26}"/>
              </a:ext>
            </a:extLst>
          </p:cNvPr>
          <p:cNvSpPr txBox="1"/>
          <p:nvPr/>
        </p:nvSpPr>
        <p:spPr>
          <a:xfrm>
            <a:off x="372738" y="253560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접속자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248F-FF6A-16F1-B262-9948F1107048}"/>
              </a:ext>
            </a:extLst>
          </p:cNvPr>
          <p:cNvSpPr txBox="1"/>
          <p:nvPr/>
        </p:nvSpPr>
        <p:spPr>
          <a:xfrm>
            <a:off x="372738" y="342656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프로필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C087D-CB90-4D2B-7196-F1900EBF6F3A}"/>
              </a:ext>
            </a:extLst>
          </p:cNvPr>
          <p:cNvSpPr txBox="1"/>
          <p:nvPr/>
        </p:nvSpPr>
        <p:spPr>
          <a:xfrm>
            <a:off x="481742" y="4317517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채팅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5A284-B8E7-9CB0-1E3A-E598A6CA2F09}"/>
              </a:ext>
            </a:extLst>
          </p:cNvPr>
          <p:cNvCxnSpPr>
            <a:cxnSpLocks/>
          </p:cNvCxnSpPr>
          <p:nvPr/>
        </p:nvCxnSpPr>
        <p:spPr>
          <a:xfrm>
            <a:off x="1323278" y="180631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7373B0-A29A-33A0-7902-8C7BA53BC056}"/>
              </a:ext>
            </a:extLst>
          </p:cNvPr>
          <p:cNvCxnSpPr>
            <a:cxnSpLocks/>
          </p:cNvCxnSpPr>
          <p:nvPr/>
        </p:nvCxnSpPr>
        <p:spPr>
          <a:xfrm>
            <a:off x="1323278" y="2705844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73EB06-4C91-8F6B-A353-B400BDFD23E1}"/>
              </a:ext>
            </a:extLst>
          </p:cNvPr>
          <p:cNvCxnSpPr>
            <a:cxnSpLocks/>
          </p:cNvCxnSpPr>
          <p:nvPr/>
        </p:nvCxnSpPr>
        <p:spPr>
          <a:xfrm>
            <a:off x="1323278" y="360686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29F17-7915-33C6-5D04-C9C577A88349}"/>
              </a:ext>
            </a:extLst>
          </p:cNvPr>
          <p:cNvCxnSpPr>
            <a:cxnSpLocks/>
          </p:cNvCxnSpPr>
          <p:nvPr/>
        </p:nvCxnSpPr>
        <p:spPr>
          <a:xfrm>
            <a:off x="1301197" y="450602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8F6BBC-920D-EC9E-B9C2-F3857527A3D0}"/>
              </a:ext>
            </a:extLst>
          </p:cNvPr>
          <p:cNvSpPr txBox="1"/>
          <p:nvPr/>
        </p:nvSpPr>
        <p:spPr>
          <a:xfrm>
            <a:off x="7743071" y="238760"/>
            <a:ext cx="14009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1B350C-18FA-0D08-AE15-F0C73348C14A}"/>
              </a:ext>
            </a:extLst>
          </p:cNvPr>
          <p:cNvCxnSpPr>
            <a:cxnSpLocks/>
          </p:cNvCxnSpPr>
          <p:nvPr/>
        </p:nvCxnSpPr>
        <p:spPr>
          <a:xfrm>
            <a:off x="2325545" y="402061"/>
            <a:ext cx="575165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5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61CF2D-17B8-166A-AD0B-E3A205578DBD}"/>
              </a:ext>
            </a:extLst>
          </p:cNvPr>
          <p:cNvSpPr/>
          <p:nvPr/>
        </p:nvSpPr>
        <p:spPr>
          <a:xfrm>
            <a:off x="0" y="787078"/>
            <a:ext cx="9144000" cy="4356422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D594D913-3956-CCCD-7BAB-3073D1206FDE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중점개발내용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33A731-D7C9-DE65-AF8A-21637B5BCC03}"/>
              </a:ext>
            </a:extLst>
          </p:cNvPr>
          <p:cNvSpPr/>
          <p:nvPr/>
        </p:nvSpPr>
        <p:spPr>
          <a:xfrm>
            <a:off x="2267468" y="1555864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포커룰에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 따른 게임진행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2BDBC2-E39D-A3BE-7F0E-1A75BA1E85A0}"/>
              </a:ext>
            </a:extLst>
          </p:cNvPr>
          <p:cNvSpPr/>
          <p:nvPr/>
        </p:nvSpPr>
        <p:spPr>
          <a:xfrm>
            <a:off x="2267468" y="2146467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게임룰과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 배팅 룰 설명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BFA63B-34D0-6F5E-197C-C322C90F93FE}"/>
              </a:ext>
            </a:extLst>
          </p:cNvPr>
          <p:cNvSpPr/>
          <p:nvPr/>
        </p:nvSpPr>
        <p:spPr>
          <a:xfrm>
            <a:off x="2267468" y="2737070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게임에서 로비창으로 이동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1FE8BC8-31DC-BD31-CFF9-B813EEEAC5E0}"/>
              </a:ext>
            </a:extLst>
          </p:cNvPr>
          <p:cNvSpPr/>
          <p:nvPr/>
        </p:nvSpPr>
        <p:spPr>
          <a:xfrm>
            <a:off x="2267468" y="3327472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닉네임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전적표시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D1FBC-8BF3-A714-9BBE-B74CB361FAEF}"/>
              </a:ext>
            </a:extLst>
          </p:cNvPr>
          <p:cNvSpPr txBox="1"/>
          <p:nvPr/>
        </p:nvSpPr>
        <p:spPr>
          <a:xfrm>
            <a:off x="265737" y="99406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게임채팅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957E3-BE1C-15C0-D936-4610BF9F3A26}"/>
              </a:ext>
            </a:extLst>
          </p:cNvPr>
          <p:cNvSpPr txBox="1"/>
          <p:nvPr/>
        </p:nvSpPr>
        <p:spPr>
          <a:xfrm>
            <a:off x="372738" y="163512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게임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248F-FF6A-16F1-B262-9948F1107048}"/>
              </a:ext>
            </a:extLst>
          </p:cNvPr>
          <p:cNvSpPr txBox="1"/>
          <p:nvPr/>
        </p:nvSpPr>
        <p:spPr>
          <a:xfrm>
            <a:off x="372738" y="221411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도움말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C087D-CB90-4D2B-7196-F1900EBF6F3A}"/>
              </a:ext>
            </a:extLst>
          </p:cNvPr>
          <p:cNvSpPr txBox="1"/>
          <p:nvPr/>
        </p:nvSpPr>
        <p:spPr>
          <a:xfrm>
            <a:off x="382356" y="2810496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나가기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F5A284-B8E7-9CB0-1E3A-E598A6CA2F09}"/>
              </a:ext>
            </a:extLst>
          </p:cNvPr>
          <p:cNvCxnSpPr>
            <a:cxnSpLocks/>
          </p:cNvCxnSpPr>
          <p:nvPr/>
        </p:nvCxnSpPr>
        <p:spPr>
          <a:xfrm>
            <a:off x="1323278" y="1806312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7373B0-A29A-33A0-7902-8C7BA53BC056}"/>
              </a:ext>
            </a:extLst>
          </p:cNvPr>
          <p:cNvCxnSpPr>
            <a:cxnSpLocks/>
          </p:cNvCxnSpPr>
          <p:nvPr/>
        </p:nvCxnSpPr>
        <p:spPr>
          <a:xfrm>
            <a:off x="1349438" y="2383394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173EB06-4C91-8F6B-A353-B400BDFD23E1}"/>
              </a:ext>
            </a:extLst>
          </p:cNvPr>
          <p:cNvCxnSpPr>
            <a:cxnSpLocks/>
          </p:cNvCxnSpPr>
          <p:nvPr/>
        </p:nvCxnSpPr>
        <p:spPr>
          <a:xfrm>
            <a:off x="1323278" y="2979773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29F17-7915-33C6-5D04-C9C577A88349}"/>
              </a:ext>
            </a:extLst>
          </p:cNvPr>
          <p:cNvCxnSpPr>
            <a:cxnSpLocks/>
          </p:cNvCxnSpPr>
          <p:nvPr/>
        </p:nvCxnSpPr>
        <p:spPr>
          <a:xfrm>
            <a:off x="1301197" y="4172350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C27345-5010-9D5C-21ED-4B53382F558D}"/>
              </a:ext>
            </a:extLst>
          </p:cNvPr>
          <p:cNvSpPr txBox="1"/>
          <p:nvPr/>
        </p:nvSpPr>
        <p:spPr>
          <a:xfrm>
            <a:off x="382356" y="3400898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프로필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A680CD5-9F08-5718-2A4C-CF51B9F15579}"/>
              </a:ext>
            </a:extLst>
          </p:cNvPr>
          <p:cNvSpPr/>
          <p:nvPr/>
        </p:nvSpPr>
        <p:spPr>
          <a:xfrm>
            <a:off x="2267468" y="3917874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7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가지 포커 베팅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DE4193-6738-31F3-587E-307391224132}"/>
              </a:ext>
            </a:extLst>
          </p:cNvPr>
          <p:cNvSpPr/>
          <p:nvPr/>
        </p:nvSpPr>
        <p:spPr>
          <a:xfrm>
            <a:off x="2267468" y="4508276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승자의 닉네임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, 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족보 표시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44A7127-8192-6B1D-CB83-E421F470A4BB}"/>
              </a:ext>
            </a:extLst>
          </p:cNvPr>
          <p:cNvSpPr/>
          <p:nvPr/>
        </p:nvSpPr>
        <p:spPr>
          <a:xfrm>
            <a:off x="2267468" y="920640"/>
            <a:ext cx="6597570" cy="48540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같은 게임방의 접속자들 간의 멀티채팅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14C7B1-3A11-949E-1291-C3C3388C625E}"/>
              </a:ext>
            </a:extLst>
          </p:cNvPr>
          <p:cNvSpPr txBox="1"/>
          <p:nvPr/>
        </p:nvSpPr>
        <p:spPr>
          <a:xfrm>
            <a:off x="481742" y="3993882"/>
            <a:ext cx="58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베팅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379BEA-AE20-A761-80EB-F7196F6599B3}"/>
              </a:ext>
            </a:extLst>
          </p:cNvPr>
          <p:cNvSpPr txBox="1"/>
          <p:nvPr/>
        </p:nvSpPr>
        <p:spPr>
          <a:xfrm>
            <a:off x="282970" y="4584728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Arial"/>
              </a:rPr>
              <a:t>결과계산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2BCCF82-A8F5-D83E-BB65-21A662DB0725}"/>
              </a:ext>
            </a:extLst>
          </p:cNvPr>
          <p:cNvCxnSpPr>
            <a:cxnSpLocks/>
          </p:cNvCxnSpPr>
          <p:nvPr/>
        </p:nvCxnSpPr>
        <p:spPr>
          <a:xfrm>
            <a:off x="1323278" y="1163715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FA4DF0D-19B8-E57A-8A2D-6DE77ACC6649}"/>
              </a:ext>
            </a:extLst>
          </p:cNvPr>
          <p:cNvCxnSpPr>
            <a:cxnSpLocks/>
          </p:cNvCxnSpPr>
          <p:nvPr/>
        </p:nvCxnSpPr>
        <p:spPr>
          <a:xfrm>
            <a:off x="1301197" y="3566708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E2BD6DD-DA12-2D21-12BB-FBB35C1BF43A}"/>
              </a:ext>
            </a:extLst>
          </p:cNvPr>
          <p:cNvCxnSpPr>
            <a:cxnSpLocks/>
          </p:cNvCxnSpPr>
          <p:nvPr/>
        </p:nvCxnSpPr>
        <p:spPr>
          <a:xfrm>
            <a:off x="1301197" y="4750979"/>
            <a:ext cx="8574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BB94060-7649-D54E-E8D1-6DE3D7113BDD}"/>
              </a:ext>
            </a:extLst>
          </p:cNvPr>
          <p:cNvSpPr txBox="1"/>
          <p:nvPr/>
        </p:nvSpPr>
        <p:spPr>
          <a:xfrm>
            <a:off x="7743071" y="238760"/>
            <a:ext cx="14009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0287022-87FB-98AE-E928-C71818C2BE52}"/>
              </a:ext>
            </a:extLst>
          </p:cNvPr>
          <p:cNvCxnSpPr>
            <a:cxnSpLocks/>
          </p:cNvCxnSpPr>
          <p:nvPr/>
        </p:nvCxnSpPr>
        <p:spPr>
          <a:xfrm>
            <a:off x="2325545" y="402061"/>
            <a:ext cx="575165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8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394136"/>
              </p:ext>
            </p:extLst>
          </p:nvPr>
        </p:nvGraphicFramePr>
        <p:xfrm>
          <a:off x="995423" y="821803"/>
          <a:ext cx="7477246" cy="4117312"/>
        </p:xfrm>
        <a:graphic>
          <a:graphicData uri="http://schemas.openxmlformats.org/drawingml/2006/table">
            <a:tbl>
              <a:tblPr firstRow="1" bandRow="1"/>
              <a:tblGrid>
                <a:gridCol w="1291632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907823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855809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21982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893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9492" marR="89492" marT="44746" marB="44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9492" marR="89492" marT="44746" marB="44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9492" marR="89492" marT="44746" marB="44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9492" marR="89492" marT="44746" marB="44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362507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</a:t>
                      </a:r>
                    </a:p>
                    <a:p>
                      <a:pPr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9322" marR="119322" marT="59661" marB="5966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창</a:t>
                      </a:r>
                    </a:p>
                  </a:txBody>
                  <a:tcPr marL="89492" marR="89492" marT="44746" marB="447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입력 창 표시</a:t>
                      </a:r>
                    </a:p>
                  </a:txBody>
                  <a:tcPr marL="89492" marR="89492" marT="44746" marB="447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프로그램 시작</a:t>
                      </a:r>
                    </a:p>
                  </a:txBody>
                  <a:tcPr marL="89492" marR="89492" marT="44746" marB="4474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407856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입력 창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아이디 입력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46338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입력 창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입력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Enter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누를 시</a:t>
                      </a: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baseline="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실행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4503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버튼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아이디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창 생성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42509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 버튼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회원가입 창 전환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91911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버튼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정보 일치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유효 시 로비 창 전환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무효 시 재시도 안내 창 생성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화면</a:t>
                      </a:r>
                    </a:p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60500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재시도 안내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유효하지 않은 값 입력 시 재시도 안내</a:t>
                      </a:r>
                    </a:p>
                  </a:txBody>
                  <a:tcPr marL="89492" marR="89492" marT="44746" marB="447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입력 값 유효 검사</a:t>
                      </a:r>
                    </a:p>
                  </a:txBody>
                  <a:tcPr marL="89492" marR="89492" marT="44746" marB="44746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5F870546-535F-A872-CD8D-51D7537C5BB5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147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485557"/>
              </p:ext>
            </p:extLst>
          </p:nvPr>
        </p:nvGraphicFramePr>
        <p:xfrm>
          <a:off x="972273" y="821803"/>
          <a:ext cx="7500116" cy="4170203"/>
        </p:xfrm>
        <a:graphic>
          <a:graphicData uri="http://schemas.openxmlformats.org/drawingml/2006/table">
            <a:tbl>
              <a:tblPr firstRow="1" bandRow="1"/>
              <a:tblGrid>
                <a:gridCol w="1295583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774916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3003286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26331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4067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84182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정보 입력 창 표시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 버튼 클릭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68225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입력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아이디 입력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5~12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자리로 된 영문으로 시작하는 영문 또는 숫자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조합만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유효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68225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중복 확인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중복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유효 시 가입 가능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무효 시 재시도 안내 창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버튼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68225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입력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입력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6~16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자리로 된 영문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+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숫자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+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특수문자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조합만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유효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68225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확인 입력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확인 입력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입력 창과 같지 않으면 가입 불가능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55020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이름 입력 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이름 입력</a:t>
                      </a:r>
                    </a:p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한글로 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2~8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자리만 유효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2C9D452A-6FF9-FAA1-D8DD-6327878E0452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646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022906"/>
              </p:ext>
            </p:extLst>
          </p:nvPr>
        </p:nvGraphicFramePr>
        <p:xfrm>
          <a:off x="972273" y="740779"/>
          <a:ext cx="7239574" cy="4264176"/>
        </p:xfrm>
        <a:graphic>
          <a:graphicData uri="http://schemas.openxmlformats.org/drawingml/2006/table">
            <a:tbl>
              <a:tblPr firstRow="1" bandRow="1"/>
              <a:tblGrid>
                <a:gridCol w="1250577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847180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906467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235350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368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679" marR="87679" marT="43840" marB="43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679" marR="87679" marT="43840" marB="43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7679" marR="87679" marT="43840" marB="43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7679" marR="87679" marT="43840" marB="43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652724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</a:t>
                      </a:r>
                    </a:p>
                  </a:txBody>
                  <a:tcPr marL="116906" marR="116906" marT="58453" marB="5845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이메일 입력 창 </a:t>
                      </a:r>
                    </a:p>
                  </a:txBody>
                  <a:tcPr marL="87679" marR="87679" marT="43840" marB="438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이메일 입력</a:t>
                      </a:r>
                    </a:p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영문 또는 숫자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‘-’, ‘_’, ‘.’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의 조합인 아이디를 사용하는 이메일만 유효</a:t>
                      </a:r>
                    </a:p>
                  </a:txBody>
                  <a:tcPr marL="87679" marR="87679" marT="43840" marB="438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103172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 입력 창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닉네임 입력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2~8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자리로 된 한글만 유효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 중복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유효 시 가입 가능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검사 무효 시 재시도 안내 창 생성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38013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성별 창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성별 입력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32260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질문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질문 입력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46322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답변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답변 입력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68027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자기소개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자기소개 입력</a:t>
                      </a:r>
                    </a:p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입력하지 않아도 가입 가능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39660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취소 버튼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로그인 화면 전환</a:t>
                      </a:r>
                    </a:p>
                  </a:txBody>
                  <a:tcPr marL="87679" marR="87679" marT="43840" marB="438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marL="87679" marR="87679" marT="43840" marB="43840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359EDA04-8AE1-3CF0-96CF-E6A9DFBB9569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5856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127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14865"/>
              </p:ext>
            </p:extLst>
          </p:nvPr>
        </p:nvGraphicFramePr>
        <p:xfrm>
          <a:off x="868884" y="1118984"/>
          <a:ext cx="7591929" cy="3188588"/>
        </p:xfrm>
        <a:graphic>
          <a:graphicData uri="http://schemas.openxmlformats.org/drawingml/2006/table">
            <a:tbl>
              <a:tblPr firstRow="1" bandRow="1"/>
              <a:tblGrid>
                <a:gridCol w="1311443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937084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899610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43792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4225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27660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완료 버튼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fontAlgn="base" latinLnBrk="1">
                        <a:buFontTx/>
                        <a:buChar char="-"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유효 검사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285750" indent="-285750" fontAlgn="base" latinLnBrk="1">
                        <a:buFontTx/>
                        <a:buChar char="-"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빈 칸 여부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 입력 공백 여부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 중복 확인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3.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확인 유효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4.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이메일 형식 유효 검사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fontAlgn="base" latinLnBrk="1"/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정보 입력과 로그인 창 전환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무효 시 재시도 안내와 무효 원인 텍스트 창 생성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 가입 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179F2777-994F-2954-D3A7-18FB7E34F920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72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50009"/>
              </p:ext>
            </p:extLst>
          </p:nvPr>
        </p:nvGraphicFramePr>
        <p:xfrm>
          <a:off x="983848" y="729203"/>
          <a:ext cx="7373074" cy="4366624"/>
        </p:xfrm>
        <a:graphic>
          <a:graphicData uri="http://schemas.openxmlformats.org/drawingml/2006/table">
            <a:tbl>
              <a:tblPr firstRow="1" bandRow="1"/>
              <a:tblGrid>
                <a:gridCol w="1273637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628004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3069261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02172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2608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628" marR="88628" marT="44314" marB="443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628" marR="88628" marT="44314" marB="443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8628" marR="88628" marT="44314" marB="443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8628" marR="88628" marT="44314" marB="443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36504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9211" marR="119211" marT="59606" marB="5960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창</a:t>
                      </a:r>
                    </a:p>
                  </a:txBody>
                  <a:tcPr marL="88628" marR="88628" marT="44314" marB="44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비밀번호 찾기 창 표시</a:t>
                      </a:r>
                    </a:p>
                  </a:txBody>
                  <a:tcPr marL="88628" marR="88628" marT="44314" marB="44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버튼 클릭</a:t>
                      </a:r>
                    </a:p>
                  </a:txBody>
                  <a:tcPr marL="88628" marR="88628" marT="44314" marB="44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43650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찾기 입력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이름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이메일 입력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찾기 창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612186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찾기 버튼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이름과 이메일 일치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시 아이디 출력 안내 창 생성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공백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무효 시 재시도 안내 창 생성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찾기 버튼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클릭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43650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입력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아이디 입력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찾기 창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612186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버튼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시 비밀번호 질문 창 생성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공백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무효 시 재시도 안내 창 생성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버튼 클릭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96355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질문 창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질문 표시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사용자가 비밀번호 답변 입력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DB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검사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유효 시 비밀번호 표시 창 생성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무효 시 재시도 안내 창 생성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버튼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43650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취소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로그인 화면 전환</a:t>
                      </a:r>
                    </a:p>
                  </a:txBody>
                  <a:tcPr marL="88628" marR="88628" marT="44314" marB="443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/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찾기 창</a:t>
                      </a:r>
                    </a:p>
                  </a:txBody>
                  <a:tcPr marL="88628" marR="88628" marT="44314" marB="44314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3224C3CB-F427-4E74-E712-38C5E2F9716D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2139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3302"/>
              </p:ext>
            </p:extLst>
          </p:nvPr>
        </p:nvGraphicFramePr>
        <p:xfrm>
          <a:off x="937549" y="750365"/>
          <a:ext cx="7477248" cy="4110778"/>
        </p:xfrm>
        <a:graphic>
          <a:graphicData uri="http://schemas.openxmlformats.org/drawingml/2006/table">
            <a:tbl>
              <a:tblPr firstRow="1" bandRow="1"/>
              <a:tblGrid>
                <a:gridCol w="1291633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701460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3062172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421983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7946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  <a:endParaRPr lang="ko-KR" altLang="en-US" sz="11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42752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</a:t>
                      </a:r>
                      <a:endParaRPr lang="ko-KR" altLang="en-US" sz="11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4898" marR="114898" marT="57449" marB="57449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 표시</a:t>
                      </a:r>
                    </a:p>
                  </a:txBody>
                  <a:tcPr marL="86173" marR="86173" marT="43087" marB="4308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로그인 버튼 클릭</a:t>
                      </a:r>
                    </a:p>
                  </a:txBody>
                  <a:tcPr marL="86173" marR="86173" marT="43087" marB="4308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73521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방 만들기 버튼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방 생성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최대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9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과 게임 창으로 전환</a:t>
                      </a:r>
                    </a:p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방 생성 시 입장 버튼으로 전환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94865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입장 버튼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존재하는 게임 창으로 전환</a:t>
                      </a:r>
                    </a:p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시작이 된 방일 시 버튼 클릭 불가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방 생성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2176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접속자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리스트 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현재 로비에 있는 플레이어 닉네임 표시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52176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유저 프로필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프로필 표시</a:t>
                      </a:r>
                    </a:p>
                    <a:p>
                      <a:pPr fontAlgn="base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전적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보유머니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56117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채팅</a:t>
                      </a: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로비에 있는 다른 플레이어와의 채팅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73" marR="86173" marT="43087" marB="4308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로비 창</a:t>
                      </a:r>
                    </a:p>
                  </a:txBody>
                  <a:tcPr marL="86173" marR="86173" marT="43087" marB="43087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C0597399-BB3E-622B-95AF-65496A6C2EEB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112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853638"/>
              </p:ext>
            </p:extLst>
          </p:nvPr>
        </p:nvGraphicFramePr>
        <p:xfrm>
          <a:off x="1349438" y="607016"/>
          <a:ext cx="6636731" cy="4316944"/>
        </p:xfrm>
        <a:graphic>
          <a:graphicData uri="http://schemas.openxmlformats.org/drawingml/2006/table">
            <a:tbl>
              <a:tblPr firstRow="1" bandRow="1"/>
              <a:tblGrid>
                <a:gridCol w="1146440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349592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878561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262138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131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41558">
                <a:tc row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7749" marR="117749" marT="58874" marB="5887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현재 게임 방의 창 표시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만들기 또는 입장 버튼 클릭</a:t>
                      </a:r>
                    </a:p>
                  </a:txBody>
                  <a:tcPr marL="88312" marR="88312" marT="44156" marB="4415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43055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플레이어 순서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방에 들어 온 순서대로 베팅 순서가 정해짐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방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37924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 판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전체 베팅 머니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현재 판 머니 표시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3438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유저 프로필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게임방에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접속된 플레이어의 프로필 표시</a:t>
                      </a:r>
                      <a:b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</a:b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전적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보유 머니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44155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 판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플레이어가 소지한 카드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현재 베팅 머니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이전 베팅 표시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26493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채팅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같은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게임방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플레이어와의 채팅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441558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시작 버튼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첫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실행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명 이상일 때 시작 가능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  <a:tr h="999818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lvl="0" fontAlgn="base" latinLnBrk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- 4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가지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문양마다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2~A(14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 있는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장의 카드</a:t>
                      </a:r>
                    </a:p>
                    <a:p>
                      <a:pPr lvl="0" fontAlgn="base" latinLnBrk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스페이드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&gt;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다이아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&gt;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하트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&gt;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클로버 순서와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A,K,Q,J,10,9,8,7,6,5,4,3,2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순으로 크기가 결정</a:t>
                      </a:r>
                    </a:p>
                  </a:txBody>
                  <a:tcPr marL="88312" marR="88312" marT="44156" marB="4415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8312" marR="88312" marT="44156" marB="44156" anchor="ctr"/>
                </a:tc>
                <a:extLst>
                  <a:ext uri="{0D108BD9-81ED-4DB2-BD59-A6C34878D82A}">
                    <a16:rowId xmlns:a16="http://schemas.microsoft.com/office/drawing/2014/main" val="1437570198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C8456528-37C4-A0B9-E9DD-05D75DEC49B4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2578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756634"/>
              </p:ext>
            </p:extLst>
          </p:nvPr>
        </p:nvGraphicFramePr>
        <p:xfrm>
          <a:off x="995814" y="1210317"/>
          <a:ext cx="7152371" cy="3442825"/>
        </p:xfrm>
        <a:graphic>
          <a:graphicData uri="http://schemas.openxmlformats.org/drawingml/2006/table">
            <a:tbl>
              <a:tblPr firstRow="1" bandRow="1"/>
              <a:tblGrid>
                <a:gridCol w="1235513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556601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3000058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360199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708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46" marR="86146" marT="43073" marB="430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6146" marR="86146" marT="43073" marB="430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6146" marR="86146" marT="43073" marB="430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6146" marR="86146" marT="43073" marB="430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88160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4861" marR="114861" marT="57431" marB="5743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</a:t>
                      </a:r>
                    </a:p>
                  </a:txBody>
                  <a:tcPr marL="86146" marR="86146" marT="43073" marB="4307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첫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스플릿일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경우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카드를 각자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장씩 가짐 이외엔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장씩 가짐</a:t>
                      </a:r>
                    </a:p>
                  </a:txBody>
                  <a:tcPr marL="86146" marR="86146" marT="43073" marB="4307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시작 버튼 클릭</a:t>
                      </a:r>
                    </a:p>
                  </a:txBody>
                  <a:tcPr marL="86146" marR="86146" marT="43073" marB="4307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109118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플레이어 번호 베팅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모두 자신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머니가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같을 경우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실행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한 명을 제외하고 다이 했을 경우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카드를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7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 받았을 경우 결과 실행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스플릿</a:t>
                      </a:r>
                    </a:p>
                  </a:txBody>
                  <a:tcPr marL="86146" marR="86146" marT="43073" marB="43073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48816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 신호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베팅을 하면 해당 플레이어의 카드 판에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머니와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베팅 머니 표시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 판</a:t>
                      </a:r>
                    </a:p>
                  </a:txBody>
                  <a:tcPr marL="86146" marR="86146" marT="43073" marB="43073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100449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결과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7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 째의 마지막 베팅이 끝나면 이긴 사람의 패와 닉네임 표시 </a:t>
                      </a:r>
                    </a:p>
                    <a:p>
                      <a:pPr lvl="0" fontAlgn="base" latinLnBrk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- 3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초 뒤 게임 창 새로 생성과 게임 시작 버튼 생성</a:t>
                      </a:r>
                    </a:p>
                  </a:txBody>
                  <a:tcPr marL="86146" marR="86146" marT="43073" marB="4307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마지막 베팅</a:t>
                      </a:r>
                    </a:p>
                  </a:txBody>
                  <a:tcPr marL="86146" marR="86146" marT="43073" marB="43073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32BC27D0-B1BC-A005-999F-19918BABD72E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0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667646"/>
              </p:ext>
            </p:extLst>
          </p:nvPr>
        </p:nvGraphicFramePr>
        <p:xfrm>
          <a:off x="973056" y="782323"/>
          <a:ext cx="7001902" cy="4246290"/>
        </p:xfrm>
        <a:graphic>
          <a:graphicData uri="http://schemas.openxmlformats.org/drawingml/2006/table">
            <a:tbl>
              <a:tblPr firstRow="1" bandRow="1"/>
              <a:tblGrid>
                <a:gridCol w="1209521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786538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674259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331584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36129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77890">
                <a:tc rowSpan="9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베팅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2445" marR="112445" marT="56222" marB="5622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콜 버튼</a:t>
                      </a:r>
                    </a:p>
                  </a:txBody>
                  <a:tcPr marL="84333" marR="84333" marT="42167" marB="421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앞 사람 베팅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머니와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동일한 머니 베팅</a:t>
                      </a:r>
                    </a:p>
                  </a:txBody>
                  <a:tcPr marL="84333" marR="84333" marT="42167" marB="421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다른 플레이어 베팅</a:t>
                      </a:r>
                    </a:p>
                  </a:txBody>
                  <a:tcPr marL="84333" marR="84333" marT="42167" marB="421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37850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삥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기본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게임판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머니를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베팅 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47789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따당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앞 사람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배 베팅 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0581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하프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전체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절반 베팅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394497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쿼터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전체 베팅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머니의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1/4 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281112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맥스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본인 보유 머니 전체 베팅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47789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다이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베팅하지 않고 현재 게임을 넘김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본인 베팅 턴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  <a:tr h="3299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도움말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도움말 버튼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597520304"/>
                  </a:ext>
                </a:extLst>
              </a:tr>
              <a:tr h="56146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클릭 시 로비 창 전환</a:t>
                      </a:r>
                    </a:p>
                    <a:p>
                      <a:pPr lvl="0" fontAlgn="base" latinLnBrk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시작 시 나가기 불가</a:t>
                      </a:r>
                    </a:p>
                  </a:txBody>
                  <a:tcPr marL="84333" marR="84333" marT="42167" marB="4216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게임 창</a:t>
                      </a:r>
                    </a:p>
                  </a:txBody>
                  <a:tcPr marL="84333" marR="84333" marT="42167" marB="42167" anchor="ctr"/>
                </a:tc>
                <a:extLst>
                  <a:ext uri="{0D108BD9-81ED-4DB2-BD59-A6C34878D82A}">
                    <a16:rowId xmlns:a16="http://schemas.microsoft.com/office/drawing/2014/main" val="461085519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17AF0E19-F085-0BAB-FEE6-6268F08025C7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722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809705"/>
              </p:ext>
            </p:extLst>
          </p:nvPr>
        </p:nvGraphicFramePr>
        <p:xfrm>
          <a:off x="1025711" y="871015"/>
          <a:ext cx="6897729" cy="4052945"/>
        </p:xfrm>
        <a:graphic>
          <a:graphicData uri="http://schemas.openxmlformats.org/drawingml/2006/table">
            <a:tbl>
              <a:tblPr firstRow="1" bandRow="1"/>
              <a:tblGrid>
                <a:gridCol w="1191526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759959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634471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311773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4155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3078" marR="83078" marT="41540" marB="415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3078" marR="83078" marT="41540" marB="415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94622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족보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6823" marR="116823" marT="58412" marB="58412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탑</a:t>
                      </a:r>
                    </a:p>
                  </a:txBody>
                  <a:tcPr marL="83078" marR="83078" marT="41540" marB="415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족보 조합에 맞지 않는 것 중 가장 높은 숫자의 패</a:t>
                      </a:r>
                    </a:p>
                  </a:txBody>
                  <a:tcPr marL="83078" marR="83078" marT="41540" marB="415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435349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원페어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같은 숫자를 가진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장의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47078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투페어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원페어가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쌍이 있는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385550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트리플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같은 숫자를 가진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장의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597735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스트레이트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모양과 상관없이 연속되는 숫자가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장인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607573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백스트레이트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모양과 상관없이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A,2,3,4,5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 연속되는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  <a:tr h="64578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로열스트레이트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모양과 상관없이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10,J,Q,K,A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 연속되는 패</a:t>
                      </a:r>
                    </a:p>
                  </a:txBody>
                  <a:tcPr marL="83078" marR="83078" marT="41540" marB="4154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3078" marR="83078" marT="41540" marB="41540" anchor="ctr"/>
                </a:tc>
                <a:extLst>
                  <a:ext uri="{0D108BD9-81ED-4DB2-BD59-A6C34878D82A}">
                    <a16:rowId xmlns:a16="http://schemas.microsoft.com/office/drawing/2014/main" val="3610401774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F9DDDC5A-6B05-8C5E-9C49-B33D4443056C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184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1A7E6590-4CC2-4F21-F239-4B8D8EBB1DB1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05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요구사항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AB1C3B0-14CC-3D5D-2F1F-FD1B7E138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607922"/>
              </p:ext>
            </p:extLst>
          </p:nvPr>
        </p:nvGraphicFramePr>
        <p:xfrm>
          <a:off x="947679" y="954341"/>
          <a:ext cx="7248641" cy="3969619"/>
        </p:xfrm>
        <a:graphic>
          <a:graphicData uri="http://schemas.openxmlformats.org/drawingml/2006/table">
            <a:tbl>
              <a:tblPr firstRow="1" bandRow="1"/>
              <a:tblGrid>
                <a:gridCol w="1175490">
                  <a:extLst>
                    <a:ext uri="{9D8B030D-6E8A-4147-A177-3AD203B41FA5}">
                      <a16:colId xmlns:a16="http://schemas.microsoft.com/office/drawing/2014/main" val="387655797"/>
                    </a:ext>
                  </a:extLst>
                </a:gridCol>
                <a:gridCol w="1987344">
                  <a:extLst>
                    <a:ext uri="{9D8B030D-6E8A-4147-A177-3AD203B41FA5}">
                      <a16:colId xmlns:a16="http://schemas.microsoft.com/office/drawing/2014/main" val="3803131168"/>
                    </a:ext>
                  </a:extLst>
                </a:gridCol>
                <a:gridCol w="2707300">
                  <a:extLst>
                    <a:ext uri="{9D8B030D-6E8A-4147-A177-3AD203B41FA5}">
                      <a16:colId xmlns:a16="http://schemas.microsoft.com/office/drawing/2014/main" val="2832617548"/>
                    </a:ext>
                  </a:extLst>
                </a:gridCol>
                <a:gridCol w="1378507">
                  <a:extLst>
                    <a:ext uri="{9D8B030D-6E8A-4147-A177-3AD203B41FA5}">
                      <a16:colId xmlns:a16="http://schemas.microsoft.com/office/drawing/2014/main" val="740982311"/>
                    </a:ext>
                  </a:extLst>
                </a:gridCol>
              </a:tblGrid>
              <a:tr h="40775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3B5385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요구사항명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 </a:t>
                      </a:r>
                    </a:p>
                  </a:txBody>
                  <a:tcPr marL="87305" marR="87305" marT="43653" marB="436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선행조건</a:t>
                      </a:r>
                    </a:p>
                  </a:txBody>
                  <a:tcPr marL="87305" marR="87305" marT="43653" marB="436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939714"/>
                  </a:ext>
                </a:extLst>
              </a:tr>
              <a:tr h="436162">
                <a:tc row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족보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116407" marR="116407" marT="58204" marB="5820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플러쉬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장의 모양이 모두 같은 패</a:t>
                      </a:r>
                    </a:p>
                  </a:txBody>
                  <a:tcPr marL="87305" marR="87305" marT="43653" marB="4365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6015263"/>
                  </a:ext>
                </a:extLst>
              </a:tr>
              <a:tr h="56066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풀하우스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각각 다른 숫자인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트리플과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원페어로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된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3078479405"/>
                  </a:ext>
                </a:extLst>
              </a:tr>
              <a:tr h="56066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포카드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같은 숫자가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장인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382267900"/>
                  </a:ext>
                </a:extLst>
              </a:tr>
              <a:tr h="560664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스트레이트 플러쉬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모양이 같으면서 연속되는 숫자가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장인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538349920"/>
                  </a:ext>
                </a:extLst>
              </a:tr>
              <a:tr h="758589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백 스트레이트 플러쉬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모양이 같으면서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A,2,3,4,5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 연속되는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3816525519"/>
                  </a:ext>
                </a:extLst>
              </a:tr>
              <a:tr h="685121"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로열 스트레이트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플러쉬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모양이 같으면서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10,J,Q,K,A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가 연속되는 패</a:t>
                      </a:r>
                    </a:p>
                  </a:txBody>
                  <a:tcPr marL="87305" marR="87305" marT="43653" marB="4365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카드</a:t>
                      </a:r>
                    </a:p>
                  </a:txBody>
                  <a:tcPr marL="87305" marR="87305" marT="43653" marB="43653" anchor="ctr"/>
                </a:tc>
                <a:extLst>
                  <a:ext uri="{0D108BD9-81ED-4DB2-BD59-A6C34878D82A}">
                    <a16:rowId xmlns:a16="http://schemas.microsoft.com/office/drawing/2014/main" val="46480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2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F68540-B0D9-28F6-11F6-4EF0173633A9}"/>
              </a:ext>
            </a:extLst>
          </p:cNvPr>
          <p:cNvSpPr/>
          <p:nvPr/>
        </p:nvSpPr>
        <p:spPr>
          <a:xfrm>
            <a:off x="-15240" y="-30083"/>
            <a:ext cx="9174480" cy="5203666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113480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73FD4C-F8E9-5058-6217-55F4972ABF6E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92B9895-7DDE-4395-6D96-73403A684703}"/>
              </a:ext>
            </a:extLst>
          </p:cNvPr>
          <p:cNvSpPr/>
          <p:nvPr/>
        </p:nvSpPr>
        <p:spPr>
          <a:xfrm>
            <a:off x="2159392" y="1973917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46C64668-4E47-4DBF-8513-796C355720F4}"/>
              </a:ext>
            </a:extLst>
          </p:cNvPr>
          <p:cNvSpPr txBox="1"/>
          <p:nvPr/>
        </p:nvSpPr>
        <p:spPr>
          <a:xfrm>
            <a:off x="340786" y="449944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D4A7D467-DC28-472F-99EB-6F1DD359F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74" l="0" r="926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13729" r="19811" b="12615"/>
          <a:stretch/>
        </p:blipFill>
        <p:spPr bwMode="auto">
          <a:xfrm>
            <a:off x="2429607" y="2143760"/>
            <a:ext cx="792481" cy="97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5C8F57-6852-4ABC-9AC0-4BACCA981667}"/>
              </a:ext>
            </a:extLst>
          </p:cNvPr>
          <p:cNvSpPr txBox="1"/>
          <p:nvPr/>
        </p:nvSpPr>
        <p:spPr>
          <a:xfrm>
            <a:off x="4185931" y="1103939"/>
            <a:ext cx="772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OS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49F04-7249-4F0E-9327-7B517DB82085}"/>
              </a:ext>
            </a:extLst>
          </p:cNvPr>
          <p:cNvSpPr txBox="1"/>
          <p:nvPr/>
        </p:nvSpPr>
        <p:spPr>
          <a:xfrm>
            <a:off x="2216993" y="3792160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Windows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 Pro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F96640-E7C0-42B2-9E22-8199E912995E}"/>
              </a:ext>
            </a:extLst>
          </p:cNvPr>
          <p:cNvSpPr txBox="1"/>
          <p:nvPr/>
        </p:nvSpPr>
        <p:spPr>
          <a:xfrm>
            <a:off x="5503673" y="3792160"/>
            <a:ext cx="1628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MacOS Monterey 12.2.1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536063-A558-0EE7-50CD-E6E018091B16}"/>
              </a:ext>
            </a:extLst>
          </p:cNvPr>
          <p:cNvSpPr/>
          <p:nvPr/>
        </p:nvSpPr>
        <p:spPr>
          <a:xfrm>
            <a:off x="5651696" y="1973917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1DB3897F-5752-4ECC-9393-AAF02342E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782" b="77723" l="23153" r="75369">
                        <a14:foregroundMark x1="56650" y1="28218" x2="56650" y2="28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69" t="21184" r="19846" b="22239"/>
          <a:stretch/>
        </p:blipFill>
        <p:spPr bwMode="auto">
          <a:xfrm>
            <a:off x="5821167" y="2101464"/>
            <a:ext cx="993969" cy="9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F68540-B0D9-28F6-11F6-4EF0173633A9}"/>
              </a:ext>
            </a:extLst>
          </p:cNvPr>
          <p:cNvSpPr/>
          <p:nvPr/>
        </p:nvSpPr>
        <p:spPr>
          <a:xfrm>
            <a:off x="-15240" y="-30083"/>
            <a:ext cx="9174480" cy="5203666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34084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73FD4C-F8E9-5058-6217-55F4972ABF6E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%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92B9895-7DDE-4395-6D96-73403A684703}"/>
              </a:ext>
            </a:extLst>
          </p:cNvPr>
          <p:cNvSpPr/>
          <p:nvPr/>
        </p:nvSpPr>
        <p:spPr>
          <a:xfrm>
            <a:off x="2159392" y="1973917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46C64668-4E47-4DBF-8513-796C355720F4}"/>
              </a:ext>
            </a:extLst>
          </p:cNvPr>
          <p:cNvSpPr txBox="1"/>
          <p:nvPr/>
        </p:nvSpPr>
        <p:spPr>
          <a:xfrm>
            <a:off x="340786" y="449944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49F04-7249-4F0E-9327-7B517DB82085}"/>
              </a:ext>
            </a:extLst>
          </p:cNvPr>
          <p:cNvSpPr txBox="1"/>
          <p:nvPr/>
        </p:nvSpPr>
        <p:spPr>
          <a:xfrm>
            <a:off x="2216993" y="3792160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Jdk</a:t>
            </a:r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17.0.1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F96640-E7C0-42B2-9E22-8199E912995E}"/>
              </a:ext>
            </a:extLst>
          </p:cNvPr>
          <p:cNvSpPr txBox="1"/>
          <p:nvPr/>
        </p:nvSpPr>
        <p:spPr>
          <a:xfrm>
            <a:off x="5503671" y="3792160"/>
            <a:ext cx="16289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Eclipse IDE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2021-12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536063-A558-0EE7-50CD-E6E018091B16}"/>
              </a:ext>
            </a:extLst>
          </p:cNvPr>
          <p:cNvSpPr/>
          <p:nvPr/>
        </p:nvSpPr>
        <p:spPr>
          <a:xfrm>
            <a:off x="5651696" y="1973917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526A6-4047-763A-AA75-3965B302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12" y="2090853"/>
            <a:ext cx="1104669" cy="11046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9183C-4F04-93B4-499E-4F548CAC8F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6" t="16021" r="16546" b="16911"/>
          <a:stretch/>
        </p:blipFill>
        <p:spPr>
          <a:xfrm>
            <a:off x="5824034" y="2164625"/>
            <a:ext cx="988231" cy="9571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44AEB-7BB8-2408-D616-6C364C657F1A}"/>
              </a:ext>
            </a:extLst>
          </p:cNvPr>
          <p:cNvSpPr txBox="1"/>
          <p:nvPr/>
        </p:nvSpPr>
        <p:spPr>
          <a:xfrm>
            <a:off x="4089405" y="1103939"/>
            <a:ext cx="96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DEV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4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0F5A-D03C-4195-8119-AC85BA2EC901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5030D8-D3B1-44D9-8EC0-5358818101C3}"/>
              </a:ext>
            </a:extLst>
          </p:cNvPr>
          <p:cNvSpPr txBox="1"/>
          <p:nvPr/>
        </p:nvSpPr>
        <p:spPr>
          <a:xfrm>
            <a:off x="5629068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 err="1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Sourcetree</a:t>
            </a:r>
            <a:endParaRPr lang="en-US" altLang="ko-KR" sz="1600" b="0" i="0" dirty="0"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4.1.5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1D4F14-2E8A-4184-ADDB-C9E901CF512E}"/>
              </a:ext>
            </a:extLst>
          </p:cNvPr>
          <p:cNvSpPr txBox="1"/>
          <p:nvPr/>
        </p:nvSpPr>
        <p:spPr>
          <a:xfrm>
            <a:off x="394166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2.35.2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384964-C3E9-4568-97F8-E2FFB9B8F200}"/>
              </a:ext>
            </a:extLst>
          </p:cNvPr>
          <p:cNvSpPr txBox="1"/>
          <p:nvPr/>
        </p:nvSpPr>
        <p:spPr>
          <a:xfrm>
            <a:off x="3927307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</a:t>
            </a:r>
            <a:r>
              <a:rPr lang="en-US" altLang="ko-KR" sz="1600" b="0" i="0" dirty="0" err="1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ithub</a:t>
            </a:r>
            <a:endParaRPr lang="en-US" altLang="ko-KR" sz="1600" b="0" i="0" dirty="0"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3.41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D49A37-F13C-C29B-9AF2-7EAB1665C2FC}"/>
              </a:ext>
            </a:extLst>
          </p:cNvPr>
          <p:cNvSpPr txBox="1"/>
          <p:nvPr/>
        </p:nvSpPr>
        <p:spPr>
          <a:xfrm>
            <a:off x="2077718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Discord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4.4.4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FB5677-BFA5-0E76-C856-2B1A6A23EFE7}"/>
              </a:ext>
            </a:extLst>
          </p:cNvPr>
          <p:cNvSpPr txBox="1"/>
          <p:nvPr/>
        </p:nvSpPr>
        <p:spPr>
          <a:xfrm>
            <a:off x="7301180" y="3792160"/>
            <a:ext cx="1332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Notion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2.16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Google Shape;269;p51">
            <a:extLst>
              <a:ext uri="{FF2B5EF4-FFF2-40B4-BE49-F238E27FC236}">
                <a16:creationId xmlns:a16="http://schemas.microsoft.com/office/drawing/2014/main" id="{0D2A3EEA-E030-3DED-7687-3A74805EB982}"/>
              </a:ext>
            </a:extLst>
          </p:cNvPr>
          <p:cNvSpPr txBox="1"/>
          <p:nvPr/>
        </p:nvSpPr>
        <p:spPr>
          <a:xfrm>
            <a:off x="278962" y="219540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D15F8EF-13D7-B681-342E-B514BF7603A8}"/>
              </a:ext>
            </a:extLst>
          </p:cNvPr>
          <p:cNvSpPr/>
          <p:nvPr/>
        </p:nvSpPr>
        <p:spPr>
          <a:xfrm>
            <a:off x="413240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F00521-9A9F-6537-2FA4-39479C101712}"/>
              </a:ext>
            </a:extLst>
          </p:cNvPr>
          <p:cNvSpPr/>
          <p:nvPr/>
        </p:nvSpPr>
        <p:spPr>
          <a:xfrm>
            <a:off x="3905544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0211245-B02B-1CAE-2192-2AD4BCC0DA11}"/>
              </a:ext>
            </a:extLst>
          </p:cNvPr>
          <p:cNvSpPr/>
          <p:nvPr/>
        </p:nvSpPr>
        <p:spPr>
          <a:xfrm>
            <a:off x="2159392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8209DDE-DC46-53E1-80FD-7E492ABAE6D4}"/>
              </a:ext>
            </a:extLst>
          </p:cNvPr>
          <p:cNvSpPr/>
          <p:nvPr/>
        </p:nvSpPr>
        <p:spPr>
          <a:xfrm>
            <a:off x="7397848" y="1992584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54DDE98-6A0A-E44C-BBEC-E5456857EEF5}"/>
              </a:ext>
            </a:extLst>
          </p:cNvPr>
          <p:cNvSpPr/>
          <p:nvPr/>
        </p:nvSpPr>
        <p:spPr>
          <a:xfrm>
            <a:off x="5651696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Sourcetreeで間違えてマージしちゃった！ | eureka">
            <a:extLst>
              <a:ext uri="{FF2B5EF4-FFF2-40B4-BE49-F238E27FC236}">
                <a16:creationId xmlns:a16="http://schemas.microsoft.com/office/drawing/2014/main" id="{E6CD2F4A-1A5A-40A8-B8B1-DE6FDEE5B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97" b="76443" l="34429" r="66000">
                        <a14:foregroundMark x1="53143" y1="50808" x2="53143" y2="50808"/>
                        <a14:foregroundMark x1="50714" y1="48961" x2="50714" y2="48961"/>
                        <a14:foregroundMark x1="56571" y1="52425" x2="56571" y2="52425"/>
                        <a14:foregroundMark x1="43857" y1="60508" x2="43857" y2="60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26" t="21062" r="31879" b="19044"/>
          <a:stretch/>
        </p:blipFill>
        <p:spPr bwMode="auto">
          <a:xfrm>
            <a:off x="5982001" y="2260084"/>
            <a:ext cx="822898" cy="8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GitHub Logos and Usage · GitHub">
            <a:extLst>
              <a:ext uri="{FF2B5EF4-FFF2-40B4-BE49-F238E27FC236}">
                <a16:creationId xmlns:a16="http://schemas.microsoft.com/office/drawing/2014/main" id="{3172D3AA-EDD1-44A6-B354-5D064E5F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3750" l="3393" r="97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23" y="2205065"/>
            <a:ext cx="876245" cy="87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Git을 통한 협업!">
            <a:extLst>
              <a:ext uri="{FF2B5EF4-FFF2-40B4-BE49-F238E27FC236}">
                <a16:creationId xmlns:a16="http://schemas.microsoft.com/office/drawing/2014/main" id="{11F61364-34E7-487D-BBBD-C4C4A3EF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222" l="1778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4" y="2280466"/>
            <a:ext cx="906184" cy="90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스타일의 Notion 아이콘">
            <a:extLst>
              <a:ext uri="{FF2B5EF4-FFF2-40B4-BE49-F238E27FC236}">
                <a16:creationId xmlns:a16="http://schemas.microsoft.com/office/drawing/2014/main" id="{83DC5A1F-6951-F330-5375-F94A2F82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29" y="2313212"/>
            <a:ext cx="659950" cy="65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컴퓨터 아이콘 Discord 로고, Discord 아이콘, 직사각형, 로고, 다른 사람 png | PNGWing">
            <a:extLst>
              <a:ext uri="{FF2B5EF4-FFF2-40B4-BE49-F238E27FC236}">
                <a16:creationId xmlns:a16="http://schemas.microsoft.com/office/drawing/2014/main" id="{B5195A7A-0C3A-8708-F794-8BD776B2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430" b="93016" l="10000" r="90761">
                        <a14:foregroundMark x1="42717" y1="47894" x2="42717" y2="47894"/>
                        <a14:foregroundMark x1="58152" y1="48115" x2="58152" y2="48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724" y="2227048"/>
            <a:ext cx="945810" cy="92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4AC66F-F1E5-2BD3-92BA-97F383BF0A65}"/>
              </a:ext>
            </a:extLst>
          </p:cNvPr>
          <p:cNvSpPr txBox="1"/>
          <p:nvPr/>
        </p:nvSpPr>
        <p:spPr>
          <a:xfrm>
            <a:off x="3905544" y="1092994"/>
            <a:ext cx="1796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CO-Tool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71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DC59A5-4FCC-14B7-4FCA-A479A26D42C7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E28151-E2BE-40A7-95BB-3BC3E528BE5F}"/>
              </a:ext>
            </a:extLst>
          </p:cNvPr>
          <p:cNvSpPr txBox="1"/>
          <p:nvPr/>
        </p:nvSpPr>
        <p:spPr>
          <a:xfrm>
            <a:off x="3963146" y="3846021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DBeaver</a:t>
            </a:r>
            <a:endParaRPr lang="en-US" altLang="ko-KR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22.0.2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E57684-51B8-4E8C-AB89-7CCC2D3DC3D9}"/>
              </a:ext>
            </a:extLst>
          </p:cNvPr>
          <p:cNvSpPr txBox="1"/>
          <p:nvPr/>
        </p:nvSpPr>
        <p:spPr>
          <a:xfrm>
            <a:off x="6593508" y="3846021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MariaDB </a:t>
            </a:r>
          </a:p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10.6.7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E31658-54F0-40D7-AC2B-5F4E6FE1E6F3}"/>
              </a:ext>
            </a:extLst>
          </p:cNvPr>
          <p:cNvSpPr txBox="1"/>
          <p:nvPr/>
        </p:nvSpPr>
        <p:spPr>
          <a:xfrm>
            <a:off x="1343918" y="3846021"/>
            <a:ext cx="1275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Homebrew </a:t>
            </a:r>
          </a:p>
          <a:p>
            <a:pPr algn="ctr"/>
            <a:r>
              <a:rPr lang="en-US" altLang="ko-KR" sz="16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3.4.3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6FA0645-5F98-9986-64EA-FBA70D72A9A5}"/>
              </a:ext>
            </a:extLst>
          </p:cNvPr>
          <p:cNvSpPr/>
          <p:nvPr/>
        </p:nvSpPr>
        <p:spPr>
          <a:xfrm>
            <a:off x="1286316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E2F39F82-5F6D-7331-BC16-2DFE0947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67" b="93667" l="10000" r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61" y="2129918"/>
            <a:ext cx="944422" cy="9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82BAFE7-AFAA-0210-1F01-7456AFC075B8}"/>
              </a:ext>
            </a:extLst>
          </p:cNvPr>
          <p:cNvSpPr/>
          <p:nvPr/>
        </p:nvSpPr>
        <p:spPr>
          <a:xfrm>
            <a:off x="3905544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Download DBeaver Logo in SVG Vector or PNG File Format - Logo.wine">
            <a:extLst>
              <a:ext uri="{FF2B5EF4-FFF2-40B4-BE49-F238E27FC236}">
                <a16:creationId xmlns:a16="http://schemas.microsoft.com/office/drawing/2014/main" id="{861E5E93-0319-4B5E-B197-03B7CA697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350" b="89550" l="24900" r="75700">
                        <a14:backgroundMark x1="67933" y1="43950" x2="67933" y2="43950"/>
                        <a14:backgroundMark x1="31833" y1="50750" x2="31833" y2="50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17" t="6626" r="20781" b="8427"/>
          <a:stretch/>
        </p:blipFill>
        <p:spPr bwMode="auto">
          <a:xfrm>
            <a:off x="4096559" y="2148683"/>
            <a:ext cx="950882" cy="94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F93DD3-2F97-969E-DF64-A2A59721206A}"/>
              </a:ext>
            </a:extLst>
          </p:cNvPr>
          <p:cNvSpPr/>
          <p:nvPr/>
        </p:nvSpPr>
        <p:spPr>
          <a:xfrm>
            <a:off x="6524772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RomsTPolio">
            <a:extLst>
              <a:ext uri="{FF2B5EF4-FFF2-40B4-BE49-F238E27FC236}">
                <a16:creationId xmlns:a16="http://schemas.microsoft.com/office/drawing/2014/main" id="{F4D31DCA-810D-4C99-A50E-D4338576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286" y="2174538"/>
            <a:ext cx="922153" cy="9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69;p51">
            <a:extLst>
              <a:ext uri="{FF2B5EF4-FFF2-40B4-BE49-F238E27FC236}">
                <a16:creationId xmlns:a16="http://schemas.microsoft.com/office/drawing/2014/main" id="{90FEA20B-B2B5-32B1-E5A5-8CED7226E299}"/>
              </a:ext>
            </a:extLst>
          </p:cNvPr>
          <p:cNvSpPr txBox="1"/>
          <p:nvPr/>
        </p:nvSpPr>
        <p:spPr>
          <a:xfrm>
            <a:off x="278962" y="219540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BDC013-42BA-F7F7-BD9A-B2E6D107987C}"/>
              </a:ext>
            </a:extLst>
          </p:cNvPr>
          <p:cNvSpPr txBox="1"/>
          <p:nvPr/>
        </p:nvSpPr>
        <p:spPr>
          <a:xfrm>
            <a:off x="4185931" y="1096742"/>
            <a:ext cx="772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DB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23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FFDD88-9C93-8709-CD55-07DECB2502C2}"/>
              </a:ext>
            </a:extLst>
          </p:cNvPr>
          <p:cNvSpPr/>
          <p:nvPr/>
        </p:nvSpPr>
        <p:spPr>
          <a:xfrm>
            <a:off x="0" y="-36513"/>
            <a:ext cx="9144000" cy="5180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8A744-026F-44E9-0956-208F4C0E97A4}"/>
              </a:ext>
            </a:extLst>
          </p:cNvPr>
          <p:cNvSpPr txBox="1"/>
          <p:nvPr/>
        </p:nvSpPr>
        <p:spPr>
          <a:xfrm>
            <a:off x="491300" y="3846021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Power Point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2181D29-685C-EC94-BDE7-8666E794393E}"/>
              </a:ext>
            </a:extLst>
          </p:cNvPr>
          <p:cNvSpPr/>
          <p:nvPr/>
        </p:nvSpPr>
        <p:spPr>
          <a:xfrm>
            <a:off x="413240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0">
            <a:extLst>
              <a:ext uri="{FF2B5EF4-FFF2-40B4-BE49-F238E27FC236}">
                <a16:creationId xmlns:a16="http://schemas.microsoft.com/office/drawing/2014/main" id="{97187D3C-E021-4909-BA3D-CF9E3C0B0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256" b="82759" l="19307" r="82673">
                        <a14:foregroundMark x1="37129" y1="45320" x2="37129" y2="45320"/>
                        <a14:foregroundMark x1="64851" y1="39901" x2="64851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15945" r="15945" b="15945"/>
          <a:stretch/>
        </p:blipFill>
        <p:spPr bwMode="auto">
          <a:xfrm>
            <a:off x="736898" y="2237861"/>
            <a:ext cx="726513" cy="73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1DC9B2-FB78-2F0E-E17C-6349B04A45C9}"/>
              </a:ext>
            </a:extLst>
          </p:cNvPr>
          <p:cNvSpPr txBox="1"/>
          <p:nvPr/>
        </p:nvSpPr>
        <p:spPr>
          <a:xfrm>
            <a:off x="2274596" y="3846021"/>
            <a:ext cx="12177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Excel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071DA0B-90F5-53F8-9886-B22B815CAF5A}"/>
              </a:ext>
            </a:extLst>
          </p:cNvPr>
          <p:cNvSpPr/>
          <p:nvPr/>
        </p:nvSpPr>
        <p:spPr>
          <a:xfrm>
            <a:off x="2159392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8">
            <a:extLst>
              <a:ext uri="{FF2B5EF4-FFF2-40B4-BE49-F238E27FC236}">
                <a16:creationId xmlns:a16="http://schemas.microsoft.com/office/drawing/2014/main" id="{4A7F2AA4-7FCD-42D6-960D-3300A2D91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62" y="2260843"/>
            <a:ext cx="714820" cy="71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63D9ED-88A9-11E1-9864-7E67AEF6DE2E}"/>
              </a:ext>
            </a:extLst>
          </p:cNvPr>
          <p:cNvSpPr txBox="1"/>
          <p:nvPr/>
        </p:nvSpPr>
        <p:spPr>
          <a:xfrm>
            <a:off x="4020748" y="3846021"/>
            <a:ext cx="1217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Google Slides</a:t>
            </a:r>
            <a:endParaRPr lang="ko-KR" altLang="en-US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D5FB2B-E7D3-3012-64F2-764D072E436F}"/>
              </a:ext>
            </a:extLst>
          </p:cNvPr>
          <p:cNvSpPr/>
          <p:nvPr/>
        </p:nvSpPr>
        <p:spPr>
          <a:xfrm>
            <a:off x="3905544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2">
            <a:extLst>
              <a:ext uri="{FF2B5EF4-FFF2-40B4-BE49-F238E27FC236}">
                <a16:creationId xmlns:a16="http://schemas.microsoft.com/office/drawing/2014/main" id="{D9DB033D-0807-4802-8AB8-EE5A9BA6E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28" y="2253900"/>
            <a:ext cx="715132" cy="71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E8F05B-EE14-606E-522B-CB4A98B58D6A}"/>
              </a:ext>
            </a:extLst>
          </p:cNvPr>
          <p:cNvSpPr txBox="1"/>
          <p:nvPr/>
        </p:nvSpPr>
        <p:spPr>
          <a:xfrm>
            <a:off x="5766900" y="3846021"/>
            <a:ext cx="121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Adobe Illustrator</a:t>
            </a:r>
            <a:r>
              <a:rPr lang="ko-KR" altLang="en-US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cs6</a:t>
            </a:r>
            <a:r>
              <a:rPr lang="ko-KR" altLang="en-US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6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603F569-3848-EEA3-002D-1A125E01AC33}"/>
              </a:ext>
            </a:extLst>
          </p:cNvPr>
          <p:cNvSpPr/>
          <p:nvPr/>
        </p:nvSpPr>
        <p:spPr>
          <a:xfrm>
            <a:off x="5651696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BA5868-DE0F-CE53-9D1B-88105F0CF602}"/>
              </a:ext>
            </a:extLst>
          </p:cNvPr>
          <p:cNvSpPr txBox="1"/>
          <p:nvPr/>
        </p:nvSpPr>
        <p:spPr>
          <a:xfrm>
            <a:off x="7471847" y="3846021"/>
            <a:ext cx="1217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Adobe Photoshop</a:t>
            </a:r>
            <a:r>
              <a:rPr lang="ko-KR" altLang="en-US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cc 2019</a:t>
            </a:r>
            <a:r>
              <a:rPr lang="ko-KR" altLang="en-US" sz="16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CCD1B7A-18B8-A9C7-45F8-B643981BA553}"/>
              </a:ext>
            </a:extLst>
          </p:cNvPr>
          <p:cNvSpPr/>
          <p:nvPr/>
        </p:nvSpPr>
        <p:spPr>
          <a:xfrm>
            <a:off x="7397848" y="1970609"/>
            <a:ext cx="1332912" cy="1301208"/>
          </a:xfrm>
          <a:prstGeom prst="roundRect">
            <a:avLst>
              <a:gd name="adj" fmla="val 7464"/>
            </a:avLst>
          </a:prstGeom>
          <a:gradFill flip="none" rotWithShape="1">
            <a:gsLst>
              <a:gs pos="0">
                <a:srgbClr val="F2F2F2"/>
              </a:gs>
              <a:gs pos="0">
                <a:srgbClr val="F2F2F2">
                  <a:lumMod val="85000"/>
                  <a:lumOff val="15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76200" dist="38100" dir="108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4" descr="Adobe Illustrator png images | PNGWing">
            <a:extLst>
              <a:ext uri="{FF2B5EF4-FFF2-40B4-BE49-F238E27FC236}">
                <a16:creationId xmlns:a16="http://schemas.microsoft.com/office/drawing/2014/main" id="{7C84CC66-0A5F-2D71-F67D-A8C787E4A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53" t="19594" r="31482" b="21395"/>
          <a:stretch/>
        </p:blipFill>
        <p:spPr bwMode="auto">
          <a:xfrm>
            <a:off x="5960675" y="2202418"/>
            <a:ext cx="830158" cy="84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포토샵(Photoshop)로고 (ai, png)">
            <a:extLst>
              <a:ext uri="{FF2B5EF4-FFF2-40B4-BE49-F238E27FC236}">
                <a16:creationId xmlns:a16="http://schemas.microsoft.com/office/drawing/2014/main" id="{176A2CD1-24D9-BF20-2783-61B98438E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65" t="13304" r="22513" b="13304"/>
          <a:stretch/>
        </p:blipFill>
        <p:spPr bwMode="auto">
          <a:xfrm>
            <a:off x="7756820" y="2237861"/>
            <a:ext cx="787040" cy="80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269;p51">
            <a:extLst>
              <a:ext uri="{FF2B5EF4-FFF2-40B4-BE49-F238E27FC236}">
                <a16:creationId xmlns:a16="http://schemas.microsoft.com/office/drawing/2014/main" id="{2E96B18B-BD5F-4C1D-C30A-851007DBA364}"/>
              </a:ext>
            </a:extLst>
          </p:cNvPr>
          <p:cNvSpPr txBox="1"/>
          <p:nvPr/>
        </p:nvSpPr>
        <p:spPr>
          <a:xfrm>
            <a:off x="278962" y="219540"/>
            <a:ext cx="2140953" cy="65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sz="2000" b="1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개발 정보</a:t>
            </a:r>
            <a:endParaRPr sz="2000"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466C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12334F-FD8B-9F70-F4ED-F66E3B8BA0D2}"/>
              </a:ext>
            </a:extLst>
          </p:cNvPr>
          <p:cNvSpPr txBox="1"/>
          <p:nvPr/>
        </p:nvSpPr>
        <p:spPr>
          <a:xfrm>
            <a:off x="4057284" y="1134795"/>
            <a:ext cx="141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Other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6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EFF1755-AEB2-5A7C-ABF9-3B902FE43361}"/>
              </a:ext>
            </a:extLst>
          </p:cNvPr>
          <p:cNvSpPr/>
          <p:nvPr/>
        </p:nvSpPr>
        <p:spPr>
          <a:xfrm>
            <a:off x="-15240" y="2129741"/>
            <a:ext cx="9174480" cy="3043841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B77C9-45A0-ADC4-845F-EA10F1F564B8}"/>
              </a:ext>
            </a:extLst>
          </p:cNvPr>
          <p:cNvSpPr txBox="1"/>
          <p:nvPr/>
        </p:nvSpPr>
        <p:spPr>
          <a:xfrm>
            <a:off x="3016885" y="14102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전현우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6BE9A-0308-1546-B595-3A8B84802653}"/>
              </a:ext>
            </a:extLst>
          </p:cNvPr>
          <p:cNvSpPr txBox="1"/>
          <p:nvPr/>
        </p:nvSpPr>
        <p:spPr>
          <a:xfrm>
            <a:off x="5267202" y="14233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송찬욱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1472F-F3DF-D34A-3DC9-8076283DD694}"/>
              </a:ext>
            </a:extLst>
          </p:cNvPr>
          <p:cNvSpPr txBox="1"/>
          <p:nvPr/>
        </p:nvSpPr>
        <p:spPr>
          <a:xfrm>
            <a:off x="7475326" y="14233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김지원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28A3F4-6EDF-13C7-684D-39CD001BDF29}"/>
              </a:ext>
            </a:extLst>
          </p:cNvPr>
          <p:cNvSpPr txBox="1"/>
          <p:nvPr/>
        </p:nvSpPr>
        <p:spPr>
          <a:xfrm>
            <a:off x="678497" y="2643188"/>
            <a:ext cx="1107996" cy="1858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카드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족보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게임결과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게임채팅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4E67E-CAB7-3ED4-EBDB-E08728105EE9}"/>
              </a:ext>
            </a:extLst>
          </p:cNvPr>
          <p:cNvSpPr txBox="1"/>
          <p:nvPr/>
        </p:nvSpPr>
        <p:spPr>
          <a:xfrm>
            <a:off x="7157931" y="2606765"/>
            <a:ext cx="1507144" cy="2218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베팅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게임시작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인게임</a:t>
            </a: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 프로필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나가기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도움말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342742-925A-F4B3-0EE5-F01391CCF7EB}"/>
              </a:ext>
            </a:extLst>
          </p:cNvPr>
          <p:cNvSpPr txBox="1"/>
          <p:nvPr/>
        </p:nvSpPr>
        <p:spPr>
          <a:xfrm>
            <a:off x="5033164" y="2606765"/>
            <a:ext cx="1345240" cy="257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로그인 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회원가입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프로필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회원관리 </a:t>
            </a:r>
            <a:r>
              <a:rPr lang="en-US" altLang="ko-KR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DB</a:t>
            </a: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 프로필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93E1DE-0395-4FE3-34B7-55224761C62D}"/>
              </a:ext>
            </a:extLst>
          </p:cNvPr>
          <p:cNvSpPr txBox="1"/>
          <p:nvPr/>
        </p:nvSpPr>
        <p:spPr>
          <a:xfrm>
            <a:off x="2815906" y="2285313"/>
            <a:ext cx="1233799" cy="293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방만들기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접속자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로비채팅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게임초기화</a:t>
            </a:r>
            <a:endParaRPr lang="en-US" altLang="ko-KR" dirty="0">
              <a:solidFill>
                <a:schemeClr val="bg1"/>
              </a:solidFill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>
              <a:lnSpc>
                <a:spcPct val="130000"/>
              </a:lnSpc>
            </a:pPr>
            <a:endParaRPr lang="ko-KR" altLang="en-US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8D7090F3-4B45-065C-BCB5-570AFDAFE82C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역할분담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D7B563-22BB-2301-50FB-311984F7C9B9}"/>
              </a:ext>
            </a:extLst>
          </p:cNvPr>
          <p:cNvSpPr/>
          <p:nvPr/>
        </p:nvSpPr>
        <p:spPr>
          <a:xfrm>
            <a:off x="238656" y="1169043"/>
            <a:ext cx="1987680" cy="3518615"/>
          </a:xfrm>
          <a:prstGeom prst="rect">
            <a:avLst/>
          </a:prstGeom>
          <a:noFill/>
          <a:ln w="19050"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7CE86D-32D7-F671-FB23-6920253578A3}"/>
              </a:ext>
            </a:extLst>
          </p:cNvPr>
          <p:cNvSpPr/>
          <p:nvPr/>
        </p:nvSpPr>
        <p:spPr>
          <a:xfrm>
            <a:off x="2464992" y="1169043"/>
            <a:ext cx="1987680" cy="35186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22B6CE-6696-BC66-FB0A-2D69B1A17D68}"/>
              </a:ext>
            </a:extLst>
          </p:cNvPr>
          <p:cNvSpPr/>
          <p:nvPr/>
        </p:nvSpPr>
        <p:spPr>
          <a:xfrm>
            <a:off x="4691328" y="1169043"/>
            <a:ext cx="1987680" cy="35186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C9D587-3A28-492C-FEA4-CB7A0D9B483B}"/>
              </a:ext>
            </a:extLst>
          </p:cNvPr>
          <p:cNvSpPr/>
          <p:nvPr/>
        </p:nvSpPr>
        <p:spPr>
          <a:xfrm>
            <a:off x="6917664" y="1169043"/>
            <a:ext cx="1987680" cy="351861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7D6F98-B9C9-6410-9259-C80D7CDCDC6B}"/>
              </a:ext>
            </a:extLst>
          </p:cNvPr>
          <p:cNvSpPr/>
          <p:nvPr/>
        </p:nvSpPr>
        <p:spPr>
          <a:xfrm>
            <a:off x="237043" y="2079642"/>
            <a:ext cx="1987680" cy="26581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44167D-21BB-3E17-F601-8A513EFA902B}"/>
              </a:ext>
            </a:extLst>
          </p:cNvPr>
          <p:cNvSpPr/>
          <p:nvPr/>
        </p:nvSpPr>
        <p:spPr>
          <a:xfrm>
            <a:off x="2461627" y="2079641"/>
            <a:ext cx="1987680" cy="26581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697C3A-C45E-1DFC-1173-E9132C97B40C}"/>
              </a:ext>
            </a:extLst>
          </p:cNvPr>
          <p:cNvSpPr/>
          <p:nvPr/>
        </p:nvSpPr>
        <p:spPr>
          <a:xfrm>
            <a:off x="4690872" y="2079642"/>
            <a:ext cx="1987680" cy="26581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0316D0-9233-619B-D70F-6061E394E50C}"/>
              </a:ext>
            </a:extLst>
          </p:cNvPr>
          <p:cNvSpPr/>
          <p:nvPr/>
        </p:nvSpPr>
        <p:spPr>
          <a:xfrm>
            <a:off x="6916752" y="2079642"/>
            <a:ext cx="1987680" cy="26581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83F370-AB02-65AF-3912-11FD2D8C626A}"/>
              </a:ext>
            </a:extLst>
          </p:cNvPr>
          <p:cNvSpPr txBox="1"/>
          <p:nvPr/>
        </p:nvSpPr>
        <p:spPr>
          <a:xfrm>
            <a:off x="791511" y="14102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SemiBold" panose="02000703000000020004" pitchFamily="2" charset="-127"/>
              </a:rPr>
              <a:t>문정환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9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20C5050-1535-0A8F-196F-43C45F001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947399"/>
              </p:ext>
            </p:extLst>
          </p:nvPr>
        </p:nvGraphicFramePr>
        <p:xfrm>
          <a:off x="1170331" y="899161"/>
          <a:ext cx="7175012" cy="3850764"/>
        </p:xfrm>
        <a:graphic>
          <a:graphicData uri="http://schemas.openxmlformats.org/drawingml/2006/table">
            <a:tbl>
              <a:tblPr/>
              <a:tblGrid>
                <a:gridCol w="1006020">
                  <a:extLst>
                    <a:ext uri="{9D8B030D-6E8A-4147-A177-3AD203B41FA5}">
                      <a16:colId xmlns:a16="http://schemas.microsoft.com/office/drawing/2014/main" val="1826961788"/>
                    </a:ext>
                  </a:extLst>
                </a:gridCol>
                <a:gridCol w="1157873">
                  <a:extLst>
                    <a:ext uri="{9D8B030D-6E8A-4147-A177-3AD203B41FA5}">
                      <a16:colId xmlns:a16="http://schemas.microsoft.com/office/drawing/2014/main" val="1043822992"/>
                    </a:ext>
                  </a:extLst>
                </a:gridCol>
                <a:gridCol w="1328705">
                  <a:extLst>
                    <a:ext uri="{9D8B030D-6E8A-4147-A177-3AD203B41FA5}">
                      <a16:colId xmlns:a16="http://schemas.microsoft.com/office/drawing/2014/main" val="2634433870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2612102118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789210532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101053139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211302546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271753178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1573671459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1176016081"/>
                    </a:ext>
                  </a:extLst>
                </a:gridCol>
                <a:gridCol w="360649">
                  <a:extLst>
                    <a:ext uri="{9D8B030D-6E8A-4147-A177-3AD203B41FA5}">
                      <a16:colId xmlns:a16="http://schemas.microsoft.com/office/drawing/2014/main" val="2099723386"/>
                    </a:ext>
                  </a:extLst>
                </a:gridCol>
                <a:gridCol w="398611">
                  <a:extLst>
                    <a:ext uri="{9D8B030D-6E8A-4147-A177-3AD203B41FA5}">
                      <a16:colId xmlns:a16="http://schemas.microsoft.com/office/drawing/2014/main" val="2673360740"/>
                    </a:ext>
                  </a:extLst>
                </a:gridCol>
                <a:gridCol w="398611">
                  <a:extLst>
                    <a:ext uri="{9D8B030D-6E8A-4147-A177-3AD203B41FA5}">
                      <a16:colId xmlns:a16="http://schemas.microsoft.com/office/drawing/2014/main" val="1734534189"/>
                    </a:ext>
                  </a:extLst>
                </a:gridCol>
              </a:tblGrid>
              <a:tr h="27092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분류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수행내용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주요업무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날짜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705878"/>
                  </a:ext>
                </a:extLst>
              </a:tr>
              <a:tr h="2709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4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월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234952"/>
                  </a:ext>
                </a:extLst>
              </a:tr>
              <a:tr h="204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4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6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7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8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9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548865"/>
                  </a:ext>
                </a:extLst>
              </a:tr>
              <a:tr h="193768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개발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로그인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로그인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417180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회원가입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44596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ID,PW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찾기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687490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회원가입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DB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67652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게임 프로필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DB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254582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로비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채팅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82511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접속자 리스트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250346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개인 프로필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390157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방만들기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460535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게임</a:t>
                      </a:r>
                    </a:p>
                  </a:txBody>
                  <a:tcPr marL="90189" marR="90189" marT="45095" marB="4509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족보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 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696267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베팅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58708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카드나누기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072654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채팅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44814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프로필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179039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결과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144599"/>
                  </a:ext>
                </a:extLst>
              </a:tr>
              <a:tr h="193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게임초기화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</a:rPr>
                        <a:t>　</a:t>
                      </a:r>
                    </a:p>
                  </a:txBody>
                  <a:tcPr marL="7451" marR="7451" marT="74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78150"/>
                  </a:ext>
                </a:extLst>
              </a:tr>
            </a:tbl>
          </a:graphicData>
        </a:graphic>
      </p:graphicFrame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62B67CC3-1EB4-A52D-E1FD-B13D22846568}"/>
              </a:ext>
            </a:extLst>
          </p:cNvPr>
          <p:cNvSpPr txBox="1"/>
          <p:nvPr/>
        </p:nvSpPr>
        <p:spPr>
          <a:xfrm>
            <a:off x="278962" y="219540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시간계획서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126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DEC2D8-BB5D-A12E-DA43-7FA42D259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98813"/>
              </p:ext>
            </p:extLst>
          </p:nvPr>
        </p:nvGraphicFramePr>
        <p:xfrm>
          <a:off x="1096951" y="975360"/>
          <a:ext cx="7790882" cy="3797872"/>
        </p:xfrm>
        <a:graphic>
          <a:graphicData uri="http://schemas.openxmlformats.org/drawingml/2006/table">
            <a:tbl>
              <a:tblPr/>
              <a:tblGrid>
                <a:gridCol w="912739">
                  <a:extLst>
                    <a:ext uri="{9D8B030D-6E8A-4147-A177-3AD203B41FA5}">
                      <a16:colId xmlns:a16="http://schemas.microsoft.com/office/drawing/2014/main" val="2438660280"/>
                    </a:ext>
                  </a:extLst>
                </a:gridCol>
                <a:gridCol w="1026831">
                  <a:extLst>
                    <a:ext uri="{9D8B030D-6E8A-4147-A177-3AD203B41FA5}">
                      <a16:colId xmlns:a16="http://schemas.microsoft.com/office/drawing/2014/main" val="1973098890"/>
                    </a:ext>
                  </a:extLst>
                </a:gridCol>
                <a:gridCol w="1238716">
                  <a:extLst>
                    <a:ext uri="{9D8B030D-6E8A-4147-A177-3AD203B41FA5}">
                      <a16:colId xmlns:a16="http://schemas.microsoft.com/office/drawing/2014/main" val="3009661359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1198573367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3565076200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3181104277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2442427348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1746762338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2177426162"/>
                    </a:ext>
                  </a:extLst>
                </a:gridCol>
                <a:gridCol w="350427">
                  <a:extLst>
                    <a:ext uri="{9D8B030D-6E8A-4147-A177-3AD203B41FA5}">
                      <a16:colId xmlns:a16="http://schemas.microsoft.com/office/drawing/2014/main" val="1964874285"/>
                    </a:ext>
                  </a:extLst>
                </a:gridCol>
                <a:gridCol w="719869">
                  <a:extLst>
                    <a:ext uri="{9D8B030D-6E8A-4147-A177-3AD203B41FA5}">
                      <a16:colId xmlns:a16="http://schemas.microsoft.com/office/drawing/2014/main" val="2950874308"/>
                    </a:ext>
                  </a:extLst>
                </a:gridCol>
                <a:gridCol w="719869">
                  <a:extLst>
                    <a:ext uri="{9D8B030D-6E8A-4147-A177-3AD203B41FA5}">
                      <a16:colId xmlns:a16="http://schemas.microsoft.com/office/drawing/2014/main" val="4172066168"/>
                    </a:ext>
                  </a:extLst>
                </a:gridCol>
                <a:gridCol w="719869">
                  <a:extLst>
                    <a:ext uri="{9D8B030D-6E8A-4147-A177-3AD203B41FA5}">
                      <a16:colId xmlns:a16="http://schemas.microsoft.com/office/drawing/2014/main" val="2932534423"/>
                    </a:ext>
                  </a:extLst>
                </a:gridCol>
              </a:tblGrid>
              <a:tr h="19969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분류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수행내용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주요업무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날짜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55898"/>
                  </a:ext>
                </a:extLst>
              </a:tr>
              <a:tr h="199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월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7281"/>
                  </a:ext>
                </a:extLst>
              </a:tr>
              <a:tr h="201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12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13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14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15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16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17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18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19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20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21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55428"/>
                  </a:ext>
                </a:extLst>
              </a:tr>
              <a:tr h="19101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개발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로그인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로그인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알  파  테  스  트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베</a:t>
                      </a:r>
                      <a:endParaRPr lang="en-US" altLang="ko-KR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타 </a:t>
                      </a:r>
                      <a:endParaRPr lang="en-US" altLang="ko-KR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테 </a:t>
                      </a:r>
                      <a:endParaRPr lang="en-US" altLang="ko-KR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2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스</a:t>
                      </a:r>
                      <a:r>
                        <a:rPr lang="ko-KR" alt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</a:t>
                      </a:r>
                      <a:endParaRPr lang="en-US" altLang="ko-KR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2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트</a:t>
                      </a:r>
                      <a:endParaRPr lang="ko-KR" alt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PPT  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작성</a:t>
                      </a:r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발표 </a:t>
                      </a:r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Pretendard Variable Medium" pitchFamily="2" charset="-127"/>
                        <a:ea typeface="Pretendard Variable Medium" pitchFamily="2" charset="-127"/>
                      </a:endParaRPr>
                    </a:p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  준비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786764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회원가입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99010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ID,PW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찾기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56665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회원가입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DB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966223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게임 프로필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DB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89054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로비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채팅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872120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접속자 리스트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693173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개인 프로필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95997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방만들기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51944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게임</a:t>
                      </a:r>
                    </a:p>
                  </a:txBody>
                  <a:tcPr marL="102502" marR="102502" marT="51251" marB="51251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족보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45030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베팅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66264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카드나누기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923342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채팅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07530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프로필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39441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결과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750518"/>
                  </a:ext>
                </a:extLst>
              </a:tr>
              <a:tr h="19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게임초기화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Pretendard Variable Medium" pitchFamily="2" charset="-127"/>
                          <a:ea typeface="Pretendard Variable Medium" pitchFamily="2" charset="-127"/>
                        </a:rPr>
                        <a:t>　</a:t>
                      </a:r>
                    </a:p>
                  </a:txBody>
                  <a:tcPr marL="6946" marR="6946" marT="694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538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58689"/>
                  </a:ext>
                </a:extLst>
              </a:tr>
            </a:tbl>
          </a:graphicData>
        </a:graphic>
      </p:graphicFrame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2" y="219540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시간계획서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9758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F68540-B0D9-28F6-11F6-4EF0173633A9}"/>
              </a:ext>
            </a:extLst>
          </p:cNvPr>
          <p:cNvSpPr/>
          <p:nvPr/>
        </p:nvSpPr>
        <p:spPr>
          <a:xfrm>
            <a:off x="-15240" y="-30083"/>
            <a:ext cx="9174480" cy="5203666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5343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3E7534-FF65-4697-9044-6550A1ADDFE9}"/>
              </a:ext>
            </a:extLst>
          </p:cNvPr>
          <p:cNvSpPr/>
          <p:nvPr/>
        </p:nvSpPr>
        <p:spPr>
          <a:xfrm>
            <a:off x="1964033" y="3234381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회원가입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3C75F3-44EF-49DB-BDF1-9936B1662CE2}"/>
              </a:ext>
            </a:extLst>
          </p:cNvPr>
          <p:cNvSpPr/>
          <p:nvPr/>
        </p:nvSpPr>
        <p:spPr>
          <a:xfrm>
            <a:off x="1964033" y="2468335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로그인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39E238D-7CFC-415A-ABD0-9A7E880D9150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>
            <a:off x="2433164" y="2819788"/>
            <a:ext cx="0" cy="41459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CD9129-7078-4B55-A88D-1B2792586540}"/>
              </a:ext>
            </a:extLst>
          </p:cNvPr>
          <p:cNvSpPr/>
          <p:nvPr/>
        </p:nvSpPr>
        <p:spPr>
          <a:xfrm>
            <a:off x="3693773" y="2475379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로비화면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D57D29-C779-4CC5-8010-84393E3BCF1A}"/>
              </a:ext>
            </a:extLst>
          </p:cNvPr>
          <p:cNvSpPr/>
          <p:nvPr/>
        </p:nvSpPr>
        <p:spPr>
          <a:xfrm>
            <a:off x="731667" y="2206873"/>
            <a:ext cx="351452" cy="351452"/>
          </a:xfrm>
          <a:prstGeom prst="ellipse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40C30D-DFE1-4963-B24B-99F2309E0A9C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>
            <a:off x="2902295" y="2644061"/>
            <a:ext cx="791478" cy="704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막힌 원호 24">
            <a:extLst>
              <a:ext uri="{FF2B5EF4-FFF2-40B4-BE49-F238E27FC236}">
                <a16:creationId xmlns:a16="http://schemas.microsoft.com/office/drawing/2014/main" id="{D96DFEE6-B2C6-4EDD-A52B-1AC0EC00C627}"/>
              </a:ext>
            </a:extLst>
          </p:cNvPr>
          <p:cNvSpPr/>
          <p:nvPr/>
        </p:nvSpPr>
        <p:spPr>
          <a:xfrm>
            <a:off x="657351" y="2592177"/>
            <a:ext cx="509810" cy="455221"/>
          </a:xfrm>
          <a:prstGeom prst="blockArc">
            <a:avLst>
              <a:gd name="adj1" fmla="val 12181511"/>
              <a:gd name="adj2" fmla="val 20089189"/>
              <a:gd name="adj3" fmla="val 7422"/>
            </a:avLst>
          </a:prstGeom>
          <a:solidFill>
            <a:srgbClr val="3B53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C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</p:cNvCxnSpPr>
          <p:nvPr/>
        </p:nvCxnSpPr>
        <p:spPr>
          <a:xfrm>
            <a:off x="1340391" y="2639800"/>
            <a:ext cx="461596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2388DA5-A478-4F0E-9614-D09C27130561}"/>
              </a:ext>
            </a:extLst>
          </p:cNvPr>
          <p:cNvSpPr/>
          <p:nvPr/>
        </p:nvSpPr>
        <p:spPr>
          <a:xfrm>
            <a:off x="1988373" y="1754460"/>
            <a:ext cx="938262" cy="299284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ID,PW 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찾기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7AC835-A083-42B5-96F7-DA84A19DE1C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433164" y="2055228"/>
            <a:ext cx="0" cy="41310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5519DF3-9FF8-4C81-8806-1AA1BA122B7C}"/>
              </a:ext>
            </a:extLst>
          </p:cNvPr>
          <p:cNvSpPr/>
          <p:nvPr/>
        </p:nvSpPr>
        <p:spPr>
          <a:xfrm>
            <a:off x="2842760" y="115836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채팅</a:t>
            </a:r>
          </a:p>
        </p:txBody>
      </p:sp>
      <p:sp>
        <p:nvSpPr>
          <p:cNvPr id="26" name="사각형: 둥근 모서리 27">
            <a:extLst>
              <a:ext uri="{FF2B5EF4-FFF2-40B4-BE49-F238E27FC236}">
                <a16:creationId xmlns:a16="http://schemas.microsoft.com/office/drawing/2014/main" id="{85CD9129-7078-4B55-A88D-1B2792586540}"/>
              </a:ext>
            </a:extLst>
          </p:cNvPr>
          <p:cNvSpPr/>
          <p:nvPr/>
        </p:nvSpPr>
        <p:spPr>
          <a:xfrm>
            <a:off x="4655272" y="1134787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접속자</a:t>
            </a:r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C20139D-A817-45C4-9BA4-7BF93979F237}"/>
              </a:ext>
            </a:extLst>
          </p:cNvPr>
          <p:cNvSpPr/>
          <p:nvPr/>
        </p:nvSpPr>
        <p:spPr>
          <a:xfrm>
            <a:off x="5552359" y="2471857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방만들기</a:t>
            </a:r>
            <a:endParaRPr lang="ko-KR" altLang="en-US" sz="1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EF40967-208F-440B-8807-736848E5D936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6490622" y="2646385"/>
            <a:ext cx="860986" cy="119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D860F8B2-AF7C-4AF3-9E2C-28157815CFF9}"/>
              </a:ext>
            </a:extLst>
          </p:cNvPr>
          <p:cNvCxnSpPr>
            <a:cxnSpLocks/>
            <a:stCxn id="128" idx="2"/>
            <a:endCxn id="28" idx="2"/>
          </p:cNvCxnSpPr>
          <p:nvPr/>
        </p:nvCxnSpPr>
        <p:spPr>
          <a:xfrm rot="5400000">
            <a:off x="5988300" y="994391"/>
            <a:ext cx="7045" cy="3657834"/>
          </a:xfrm>
          <a:prstGeom prst="bentConnector3">
            <a:avLst>
              <a:gd name="adj1" fmla="val 2141988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DB9A35CE-1BBF-4597-BA0A-700BBC1D0DCB}"/>
              </a:ext>
            </a:extLst>
          </p:cNvPr>
          <p:cNvSpPr/>
          <p:nvPr/>
        </p:nvSpPr>
        <p:spPr>
          <a:xfrm>
            <a:off x="7351607" y="2468335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게임화면</a:t>
            </a:r>
          </a:p>
        </p:txBody>
      </p:sp>
      <p:sp>
        <p:nvSpPr>
          <p:cNvPr id="40" name="사각형: 둥근 모서리 27">
            <a:extLst>
              <a:ext uri="{FF2B5EF4-FFF2-40B4-BE49-F238E27FC236}">
                <a16:creationId xmlns:a16="http://schemas.microsoft.com/office/drawing/2014/main" id="{EFA2B041-9114-4550-85BE-4EFC11788408}"/>
              </a:ext>
            </a:extLst>
          </p:cNvPr>
          <p:cNvSpPr/>
          <p:nvPr/>
        </p:nvSpPr>
        <p:spPr>
          <a:xfrm>
            <a:off x="3689932" y="64021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프로필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35B98E-9303-4B77-890D-A7C92E7C9612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159063" y="991669"/>
            <a:ext cx="0" cy="14236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40C30D-DFE1-4963-B24B-99F2309E0A9C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 flipV="1">
            <a:off x="4632036" y="2647583"/>
            <a:ext cx="920324" cy="352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159063" y="1486238"/>
            <a:ext cx="965340" cy="463731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  <a:endCxn id="54" idx="2"/>
          </p:cNvCxnSpPr>
          <p:nvPr/>
        </p:nvCxnSpPr>
        <p:spPr>
          <a:xfrm rot="10800000">
            <a:off x="3311893" y="1509818"/>
            <a:ext cx="847183" cy="440152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5758" y="2819786"/>
            <a:ext cx="7432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</a:t>
            </a:r>
            <a:endParaRPr lang="ko-KR" altLang="en-US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Google Shape;269;p51">
            <a:extLst>
              <a:ext uri="{FF2B5EF4-FFF2-40B4-BE49-F238E27FC236}">
                <a16:creationId xmlns:a16="http://schemas.microsoft.com/office/drawing/2014/main" id="{E796E26A-5179-9AFA-0B2A-9A734C8D00DD}"/>
              </a:ext>
            </a:extLst>
          </p:cNvPr>
          <p:cNvSpPr txBox="1"/>
          <p:nvPr/>
        </p:nvSpPr>
        <p:spPr>
          <a:xfrm>
            <a:off x="278962" y="219540"/>
            <a:ext cx="214095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USECASE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로그인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로비</a:t>
            </a:r>
            <a:endParaRPr sz="12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94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5CD9129-7078-4B55-A88D-1B2792586540}"/>
              </a:ext>
            </a:extLst>
          </p:cNvPr>
          <p:cNvSpPr/>
          <p:nvPr/>
        </p:nvSpPr>
        <p:spPr>
          <a:xfrm>
            <a:off x="2766888" y="1642528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게임시작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4702C1E-0B1D-470F-83C6-E02D0691AA17}"/>
              </a:ext>
            </a:extLst>
          </p:cNvPr>
          <p:cNvSpPr/>
          <p:nvPr/>
        </p:nvSpPr>
        <p:spPr>
          <a:xfrm>
            <a:off x="4205327" y="1642528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판돈 베팅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C1E468E-9E46-4F69-8CD8-084B48F5983F}"/>
              </a:ext>
            </a:extLst>
          </p:cNvPr>
          <p:cNvSpPr/>
          <p:nvPr/>
        </p:nvSpPr>
        <p:spPr>
          <a:xfrm>
            <a:off x="1435395" y="1631829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게임화면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5717975" y="165069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카드</a:t>
            </a:r>
            <a:endParaRPr lang="en-US" altLang="ko-KR" sz="1200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  <a:p>
            <a:pPr algn="ctr"/>
            <a:r>
              <a:rPr lang="ko-KR" altLang="en-US" sz="1200" dirty="0" err="1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스플릿</a:t>
            </a:r>
            <a:endParaRPr lang="ko-KR" altLang="en-US" sz="1200" dirty="0">
              <a:latin typeface="Pretendard Variable Medium" pitchFamily="2" charset="-127"/>
              <a:ea typeface="Pretendard Variable Medium" pitchFamily="2" charset="-127"/>
              <a:cs typeface="Pretendard Variable Medium" pitchFamily="2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776866C-2F03-48C5-B7F2-536A7F5D6720}"/>
              </a:ext>
            </a:extLst>
          </p:cNvPr>
          <p:cNvSpPr/>
          <p:nvPr/>
        </p:nvSpPr>
        <p:spPr>
          <a:xfrm>
            <a:off x="4205327" y="2509191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승패 결과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CF2EF2A-EC16-4279-B152-76551734A135}"/>
              </a:ext>
            </a:extLst>
          </p:cNvPr>
          <p:cNvCxnSpPr>
            <a:cxnSpLocks/>
          </p:cNvCxnSpPr>
          <p:nvPr/>
        </p:nvCxnSpPr>
        <p:spPr>
          <a:xfrm>
            <a:off x="3769711" y="1818253"/>
            <a:ext cx="37105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2507965-0E69-4F69-B92F-F25898216961}"/>
              </a:ext>
            </a:extLst>
          </p:cNvPr>
          <p:cNvCxnSpPr>
            <a:cxnSpLocks/>
          </p:cNvCxnSpPr>
          <p:nvPr/>
        </p:nvCxnSpPr>
        <p:spPr>
          <a:xfrm>
            <a:off x="5226128" y="1818253"/>
            <a:ext cx="427066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5760513" y="2511484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베팅</a:t>
            </a:r>
          </a:p>
        </p:txBody>
      </p:sp>
      <p:sp>
        <p:nvSpPr>
          <p:cNvPr id="60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5760513" y="330193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다이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7A9A19C-DF88-4D0E-8844-BCDE17E82C7F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229644" y="2882989"/>
            <a:ext cx="0" cy="41894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7482306" y="330193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대기</a:t>
            </a:r>
          </a:p>
        </p:txBody>
      </p:sp>
      <p:sp>
        <p:nvSpPr>
          <p:cNvPr id="69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2069639" y="350320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나가기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7A9A19C-DF88-4D0E-8844-BCDE17E82C7F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6698775" y="3477661"/>
            <a:ext cx="669738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0DA98B9-9970-4745-8754-CA31B5231508}"/>
              </a:ext>
            </a:extLst>
          </p:cNvPr>
          <p:cNvCxnSpPr>
            <a:cxnSpLocks/>
            <a:stCxn id="42" idx="3"/>
            <a:endCxn id="44" idx="3"/>
          </p:cNvCxnSpPr>
          <p:nvPr/>
        </p:nvCxnSpPr>
        <p:spPr>
          <a:xfrm>
            <a:off x="6656238" y="1826421"/>
            <a:ext cx="42538" cy="860788"/>
          </a:xfrm>
          <a:prstGeom prst="bentConnector3">
            <a:avLst>
              <a:gd name="adj1" fmla="val 637402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59" idx="1"/>
          </p:cNvCxnSpPr>
          <p:nvPr/>
        </p:nvCxnSpPr>
        <p:spPr>
          <a:xfrm rot="10800000">
            <a:off x="2139050" y="1976109"/>
            <a:ext cx="2066278" cy="708809"/>
          </a:xfrm>
          <a:prstGeom prst="bentConnector3">
            <a:avLst>
              <a:gd name="adj1" fmla="val 9982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2507965-0E69-4F69-B92F-F25898216961}"/>
              </a:ext>
            </a:extLst>
          </p:cNvPr>
          <p:cNvCxnSpPr>
            <a:cxnSpLocks/>
            <a:stCxn id="44" idx="1"/>
            <a:endCxn id="59" idx="3"/>
          </p:cNvCxnSpPr>
          <p:nvPr/>
        </p:nvCxnSpPr>
        <p:spPr>
          <a:xfrm flipH="1" flipV="1">
            <a:off x="5143590" y="2684917"/>
            <a:ext cx="616924" cy="229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2069639" y="4321495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로비</a:t>
            </a:r>
          </a:p>
        </p:txBody>
      </p:sp>
      <p:cxnSp>
        <p:nvCxnSpPr>
          <p:cNvPr id="91" name="꺾인 연결선 130">
            <a:extLst>
              <a:ext uri="{FF2B5EF4-FFF2-40B4-BE49-F238E27FC236}">
                <a16:creationId xmlns:a16="http://schemas.microsoft.com/office/drawing/2014/main" id="{47553267-1470-4AB9-9D2F-8098DFB9F938}"/>
              </a:ext>
            </a:extLst>
          </p:cNvPr>
          <p:cNvCxnSpPr>
            <a:cxnSpLocks/>
            <a:stCxn id="65" idx="2"/>
            <a:endCxn id="41" idx="0"/>
          </p:cNvCxnSpPr>
          <p:nvPr/>
        </p:nvCxnSpPr>
        <p:spPr>
          <a:xfrm rot="5400000" flipH="1">
            <a:off x="3917203" y="-380846"/>
            <a:ext cx="2021559" cy="6046911"/>
          </a:xfrm>
          <a:prstGeom prst="bentConnector5">
            <a:avLst>
              <a:gd name="adj1" fmla="val -11308"/>
              <a:gd name="adj2" fmla="val -13847"/>
              <a:gd name="adj3" fmla="val 137442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CF2EF2A-EC16-4279-B152-76551734A135}"/>
              </a:ext>
            </a:extLst>
          </p:cNvPr>
          <p:cNvCxnSpPr>
            <a:cxnSpLocks/>
          </p:cNvCxnSpPr>
          <p:nvPr/>
        </p:nvCxnSpPr>
        <p:spPr>
          <a:xfrm>
            <a:off x="2395832" y="1825060"/>
            <a:ext cx="37105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  <a:endCxn id="64" idx="0"/>
          </p:cNvCxnSpPr>
          <p:nvPr/>
        </p:nvCxnSpPr>
        <p:spPr>
          <a:xfrm rot="10800000" flipV="1">
            <a:off x="1350033" y="3092462"/>
            <a:ext cx="554492" cy="410534"/>
          </a:xfrm>
          <a:prstGeom prst="bent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</p:cNvCxnSpPr>
          <p:nvPr/>
        </p:nvCxnSpPr>
        <p:spPr>
          <a:xfrm>
            <a:off x="2530174" y="3851529"/>
            <a:ext cx="1" cy="45099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사각형: 둥근 모서리 41">
            <a:extLst>
              <a:ext uri="{FF2B5EF4-FFF2-40B4-BE49-F238E27FC236}">
                <a16:creationId xmlns:a16="http://schemas.microsoft.com/office/drawing/2014/main" id="{C394550F-AAB0-40E3-AC45-404AE5097460}"/>
              </a:ext>
            </a:extLst>
          </p:cNvPr>
          <p:cNvSpPr/>
          <p:nvPr/>
        </p:nvSpPr>
        <p:spPr>
          <a:xfrm>
            <a:off x="880902" y="3502996"/>
            <a:ext cx="938262" cy="351452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Pretendard Variable Medium" pitchFamily="2" charset="-127"/>
                <a:ea typeface="Pretendard Variable Medium" pitchFamily="2" charset="-127"/>
                <a:cs typeface="Pretendard Variable Medium" pitchFamily="2" charset="-127"/>
              </a:rPr>
              <a:t>도움말</a:t>
            </a:r>
          </a:p>
        </p:txBody>
      </p:sp>
      <p:cxnSp>
        <p:nvCxnSpPr>
          <p:cNvPr id="78" name="직선 화살표 연결선 56">
            <a:extLst>
              <a:ext uri="{FF2B5EF4-FFF2-40B4-BE49-F238E27FC236}">
                <a16:creationId xmlns:a16="http://schemas.microsoft.com/office/drawing/2014/main" id="{37A94766-2876-4C87-B450-E0825A5E2C86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461799" y="2426008"/>
            <a:ext cx="1509614" cy="624160"/>
          </a:xfrm>
          <a:prstGeom prst="bentConnector3">
            <a:avLst>
              <a:gd name="adj1" fmla="val 737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269;p51">
            <a:extLst>
              <a:ext uri="{FF2B5EF4-FFF2-40B4-BE49-F238E27FC236}">
                <a16:creationId xmlns:a16="http://schemas.microsoft.com/office/drawing/2014/main" id="{BE4F41BF-7719-6BAB-FD11-1E1AAB6BC84B}"/>
              </a:ext>
            </a:extLst>
          </p:cNvPr>
          <p:cNvSpPr txBox="1"/>
          <p:nvPr/>
        </p:nvSpPr>
        <p:spPr>
          <a:xfrm>
            <a:off x="278962" y="219540"/>
            <a:ext cx="214095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USECASE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2499CE3-7259-EE6B-7340-3BA674D859A7}"/>
              </a:ext>
            </a:extLst>
          </p:cNvPr>
          <p:cNvSpPr/>
          <p:nvPr/>
        </p:nvSpPr>
        <p:spPr>
          <a:xfrm>
            <a:off x="600842" y="1474970"/>
            <a:ext cx="351452" cy="351452"/>
          </a:xfrm>
          <a:prstGeom prst="ellipse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B6552093-C6A4-E940-303D-525949AEA657}"/>
              </a:ext>
            </a:extLst>
          </p:cNvPr>
          <p:cNvSpPr/>
          <p:nvPr/>
        </p:nvSpPr>
        <p:spPr>
          <a:xfrm>
            <a:off x="526526" y="1860274"/>
            <a:ext cx="509810" cy="455221"/>
          </a:xfrm>
          <a:prstGeom prst="blockArc">
            <a:avLst>
              <a:gd name="adj1" fmla="val 12181511"/>
              <a:gd name="adj2" fmla="val 20089189"/>
              <a:gd name="adj3" fmla="val 7422"/>
            </a:avLst>
          </a:prstGeom>
          <a:solidFill>
            <a:srgbClr val="3B53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C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ADDF58-8A04-94CE-3095-BA31C472119E}"/>
              </a:ext>
            </a:extLst>
          </p:cNvPr>
          <p:cNvSpPr txBox="1"/>
          <p:nvPr/>
        </p:nvSpPr>
        <p:spPr>
          <a:xfrm>
            <a:off x="404933" y="2087883"/>
            <a:ext cx="7432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USER</a:t>
            </a:r>
            <a:endParaRPr lang="ko-KR" altLang="en-US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A7E8BCD-6A72-1AA8-F32E-14B5F886CEC5}"/>
              </a:ext>
            </a:extLst>
          </p:cNvPr>
          <p:cNvCxnSpPr>
            <a:cxnSpLocks/>
          </p:cNvCxnSpPr>
          <p:nvPr/>
        </p:nvCxnSpPr>
        <p:spPr>
          <a:xfrm>
            <a:off x="1064338" y="1818253"/>
            <a:ext cx="37105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4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64DF74-9EC1-9501-CBCE-A983A17B9633}"/>
              </a:ext>
            </a:extLst>
          </p:cNvPr>
          <p:cNvSpPr/>
          <p:nvPr/>
        </p:nvSpPr>
        <p:spPr>
          <a:xfrm>
            <a:off x="885135" y="3398042"/>
            <a:ext cx="7434690" cy="991552"/>
          </a:xfrm>
          <a:prstGeom prst="rect">
            <a:avLst/>
          </a:prstGeom>
          <a:solidFill>
            <a:srgbClr val="3B53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53154" y="1086740"/>
            <a:ext cx="5054238" cy="804188"/>
          </a:xfrm>
        </p:spPr>
        <p:txBody>
          <a:bodyPr>
            <a:normAutofit/>
          </a:bodyPr>
          <a:lstStyle/>
          <a:p>
            <a:pPr marL="114297" indent="0" algn="ctr">
              <a:buNone/>
            </a:pPr>
            <a:r>
              <a:rPr lang="en-US" altLang="ko-KR" sz="4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 Medium" panose="02000603000000020004" pitchFamily="2" charset="-127"/>
              </a:rPr>
              <a:t>포커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  <a:r>
              <a:rPr lang="en-US" altLang="ko-KR" dirty="0">
                <a:solidFill>
                  <a:srgbClr val="E1B823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</p:txBody>
      </p:sp>
      <p:pic>
        <p:nvPicPr>
          <p:cNvPr id="1026" name="Picture 2" descr="도박 근절 포스터 - 에누리 쇼핑지식 자유게시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5" y="2065169"/>
            <a:ext cx="1584738" cy="223448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098" y="2065169"/>
            <a:ext cx="3349676" cy="223448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31" y="2065169"/>
            <a:ext cx="1877315" cy="222201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Google Shape;269;p51">
            <a:extLst>
              <a:ext uri="{FF2B5EF4-FFF2-40B4-BE49-F238E27FC236}">
                <a16:creationId xmlns:a16="http://schemas.microsoft.com/office/drawing/2014/main" id="{DBC86854-FD30-BE27-E00F-3F51BA1DE29C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01 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배경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971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AF0795-2C3E-C11B-3E88-89CEA757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00" y="652164"/>
            <a:ext cx="8479380" cy="4491336"/>
          </a:xfrm>
          <a:prstGeom prst="rect">
            <a:avLst/>
          </a:prstGeom>
        </p:spPr>
      </p:pic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A9AB3D44-E115-E657-2EED-01B08C1BDEAF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7EFA1-B1F6-07F7-E680-968C39045460}"/>
              </a:ext>
            </a:extLst>
          </p:cNvPr>
          <p:cNvSpPr txBox="1"/>
          <p:nvPr/>
        </p:nvSpPr>
        <p:spPr>
          <a:xfrm>
            <a:off x="-197188" y="496417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5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1E59B0-04BC-5E2E-76CC-9EB2F12E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67" y="731520"/>
            <a:ext cx="6939163" cy="4411980"/>
          </a:xfrm>
          <a:prstGeom prst="rect">
            <a:avLst/>
          </a:prstGeom>
        </p:spPr>
      </p:pic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A5F53163-B404-3939-4B2D-6B97956107EB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A2E3C-FAB5-2FBE-E508-D5651FBBBEED}"/>
              </a:ext>
            </a:extLst>
          </p:cNvPr>
          <p:cNvSpPr txBox="1"/>
          <p:nvPr/>
        </p:nvSpPr>
        <p:spPr>
          <a:xfrm>
            <a:off x="-197188" y="496417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로그인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92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56B46C-3CFB-A2EE-CB64-A96837B8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981075"/>
            <a:ext cx="8972550" cy="4162425"/>
          </a:xfrm>
          <a:prstGeom prst="rect">
            <a:avLst/>
          </a:prstGeom>
        </p:spPr>
      </p:pic>
      <p:sp>
        <p:nvSpPr>
          <p:cNvPr id="5" name="Google Shape;269;p51">
            <a:extLst>
              <a:ext uri="{FF2B5EF4-FFF2-40B4-BE49-F238E27FC236}">
                <a16:creationId xmlns:a16="http://schemas.microsoft.com/office/drawing/2014/main" id="{85A73FB8-E460-D116-8A2E-83E9A06235F7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9C9EB-AAAF-7CA0-C075-68F65DBF7829}"/>
              </a:ext>
            </a:extLst>
          </p:cNvPr>
          <p:cNvSpPr txBox="1"/>
          <p:nvPr/>
        </p:nvSpPr>
        <p:spPr>
          <a:xfrm>
            <a:off x="-197188" y="496417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3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F73259-811A-B7AF-C612-4B364D54A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297"/>
            <a:ext cx="9144000" cy="4453203"/>
          </a:xfrm>
          <a:prstGeom prst="rect">
            <a:avLst/>
          </a:prstGeom>
        </p:spPr>
      </p:pic>
      <p:sp>
        <p:nvSpPr>
          <p:cNvPr id="7" name="Google Shape;269;p51">
            <a:extLst>
              <a:ext uri="{FF2B5EF4-FFF2-40B4-BE49-F238E27FC236}">
                <a16:creationId xmlns:a16="http://schemas.microsoft.com/office/drawing/2014/main" id="{EEBD2F94-2264-D327-3144-E1C89B253C3C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400E1-557E-0F6A-8D17-D1DDAF6FE603}"/>
              </a:ext>
            </a:extLst>
          </p:cNvPr>
          <p:cNvSpPr txBox="1"/>
          <p:nvPr/>
        </p:nvSpPr>
        <p:spPr>
          <a:xfrm>
            <a:off x="-45720" y="499026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네트워크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25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697520-B101-2523-D497-91FB4002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601" y="829073"/>
            <a:ext cx="5834616" cy="4227916"/>
          </a:xfrm>
          <a:prstGeom prst="rect">
            <a:avLst/>
          </a:prstGeom>
        </p:spPr>
      </p:pic>
      <p:sp>
        <p:nvSpPr>
          <p:cNvPr id="4" name="Google Shape;269;p51">
            <a:extLst>
              <a:ext uri="{FF2B5EF4-FFF2-40B4-BE49-F238E27FC236}">
                <a16:creationId xmlns:a16="http://schemas.microsoft.com/office/drawing/2014/main" id="{978AB141-323C-AA79-57C9-AD570AF551D6}"/>
              </a:ext>
            </a:extLst>
          </p:cNvPr>
          <p:cNvSpPr txBox="1"/>
          <p:nvPr/>
        </p:nvSpPr>
        <p:spPr>
          <a:xfrm>
            <a:off x="278962" y="219540"/>
            <a:ext cx="2657278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02 CLASS DIAGRAM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705E4-36D5-DFB5-5E57-2AAF6A74F391}"/>
              </a:ext>
            </a:extLst>
          </p:cNvPr>
          <p:cNvSpPr txBox="1"/>
          <p:nvPr/>
        </p:nvSpPr>
        <p:spPr>
          <a:xfrm>
            <a:off x="-182880" y="499026"/>
            <a:ext cx="1400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게임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5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67452"/>
              </p:ext>
            </p:extLst>
          </p:nvPr>
        </p:nvGraphicFramePr>
        <p:xfrm>
          <a:off x="1119322" y="900510"/>
          <a:ext cx="6905355" cy="3888580"/>
        </p:xfrm>
        <a:graphic>
          <a:graphicData uri="http://schemas.openxmlformats.org/drawingml/2006/table">
            <a:tbl>
              <a:tblPr firstRow="1" bandRow="1"/>
              <a:tblGrid>
                <a:gridCol w="2301785">
                  <a:extLst>
                    <a:ext uri="{9D8B030D-6E8A-4147-A177-3AD203B41FA5}">
                      <a16:colId xmlns:a16="http://schemas.microsoft.com/office/drawing/2014/main" val="1671590910"/>
                    </a:ext>
                  </a:extLst>
                </a:gridCol>
                <a:gridCol w="2301785">
                  <a:extLst>
                    <a:ext uri="{9D8B030D-6E8A-4147-A177-3AD203B41FA5}">
                      <a16:colId xmlns:a16="http://schemas.microsoft.com/office/drawing/2014/main" val="3922845932"/>
                    </a:ext>
                  </a:extLst>
                </a:gridCol>
                <a:gridCol w="2301785">
                  <a:extLst>
                    <a:ext uri="{9D8B030D-6E8A-4147-A177-3AD203B41FA5}">
                      <a16:colId xmlns:a16="http://schemas.microsoft.com/office/drawing/2014/main" val="3557799245"/>
                    </a:ext>
                  </a:extLst>
                </a:gridCol>
              </a:tblGrid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Table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Member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rgbClr val="3B538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5496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컬럼명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데이터 타입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</a:t>
                      </a: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31310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Membernum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회원가입순서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31477527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ID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아이디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82200217"/>
                  </a:ext>
                </a:extLst>
              </a:tr>
              <a:tr h="3784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Password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41553944"/>
                  </a:ext>
                </a:extLst>
              </a:tr>
              <a:tr h="37846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name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이름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296242154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Email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이메일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88917767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findpasswordQ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질문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67566630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findpasswordA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비밀번호 찾기 답변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45746490"/>
                  </a:ext>
                </a:extLst>
              </a:tr>
              <a:tr h="39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Signdate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Date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 날짜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11506657"/>
                  </a:ext>
                </a:extLst>
              </a:tr>
            </a:tbl>
          </a:graphicData>
        </a:graphic>
      </p:graphicFrame>
      <p:sp>
        <p:nvSpPr>
          <p:cNvPr id="3" name="Google Shape;269;p51">
            <a:extLst>
              <a:ext uri="{FF2B5EF4-FFF2-40B4-BE49-F238E27FC236}">
                <a16:creationId xmlns:a16="http://schemas.microsoft.com/office/drawing/2014/main" id="{1A7E6590-4CC2-4F21-F239-4B8D8EBB1DB1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DATABASE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0095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536579"/>
              </p:ext>
            </p:extLst>
          </p:nvPr>
        </p:nvGraphicFramePr>
        <p:xfrm>
          <a:off x="1119323" y="861535"/>
          <a:ext cx="6656985" cy="4192207"/>
        </p:xfrm>
        <a:graphic>
          <a:graphicData uri="http://schemas.openxmlformats.org/drawingml/2006/table">
            <a:tbl>
              <a:tblPr firstRow="1" bandRow="1"/>
              <a:tblGrid>
                <a:gridCol w="2218995">
                  <a:extLst>
                    <a:ext uri="{9D8B030D-6E8A-4147-A177-3AD203B41FA5}">
                      <a16:colId xmlns:a16="http://schemas.microsoft.com/office/drawing/2014/main" val="1671590910"/>
                    </a:ext>
                  </a:extLst>
                </a:gridCol>
                <a:gridCol w="2218995">
                  <a:extLst>
                    <a:ext uri="{9D8B030D-6E8A-4147-A177-3AD203B41FA5}">
                      <a16:colId xmlns:a16="http://schemas.microsoft.com/office/drawing/2014/main" val="3922845932"/>
                    </a:ext>
                  </a:extLst>
                </a:gridCol>
                <a:gridCol w="2218995">
                  <a:extLst>
                    <a:ext uri="{9D8B030D-6E8A-4147-A177-3AD203B41FA5}">
                      <a16:colId xmlns:a16="http://schemas.microsoft.com/office/drawing/2014/main" val="3557799245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Table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Profile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88151" marR="88151" marT="44076" marB="44076" anchor="ctr">
                    <a:solidFill>
                      <a:srgbClr val="3B538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5496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컬럼명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데이터</a:t>
                      </a:r>
                      <a:r>
                        <a:rPr lang="en-US" altLang="ko-KR" sz="1200" baseline="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타입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내용</a:t>
                      </a:r>
                    </a:p>
                  </a:txBody>
                  <a:tcPr marL="68944" marR="68944" marT="34472" marB="34472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231310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Profilenum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INT(11)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회원가입순서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3131477527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Nickname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닉네임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4246135910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Gender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Varchar(100)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성별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682200217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introduce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Varchar(200)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자기소개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3841553944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totalgame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INT(11)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총게임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2193792742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Win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INT(11)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승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3888917767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Lose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INT(11)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패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1467566630"/>
                  </a:ext>
                </a:extLst>
              </a:tr>
              <a:tr h="418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Money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bigint</a:t>
                      </a:r>
                      <a:r>
                        <a:rPr lang="en-US" altLang="ko-KR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(20)</a:t>
                      </a:r>
                      <a:endParaRPr lang="ko-KR" altLang="en-US" sz="1200" dirty="0">
                        <a:latin typeface="Pretendard Variable Medium" pitchFamily="2" charset="-127"/>
                        <a:ea typeface="Pretendard Variable Medium" pitchFamily="2" charset="-127"/>
                        <a:cs typeface="Pretendard Variable Medium" pitchFamily="2" charset="-127"/>
                      </a:endParaRPr>
                    </a:p>
                  </a:txBody>
                  <a:tcPr marL="68944" marR="68944" marT="34472" marB="3447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Variable Medium" pitchFamily="2" charset="-127"/>
                          <a:ea typeface="Pretendard Variable Medium" pitchFamily="2" charset="-127"/>
                          <a:cs typeface="Pretendard Variable Medium" pitchFamily="2" charset="-127"/>
                        </a:rPr>
                        <a:t>보유 머니</a:t>
                      </a:r>
                    </a:p>
                  </a:txBody>
                  <a:tcPr marL="68944" marR="68944" marT="34472" marB="34472" anchor="ctr"/>
                </a:tc>
                <a:extLst>
                  <a:ext uri="{0D108BD9-81ED-4DB2-BD59-A6C34878D82A}">
                    <a16:rowId xmlns:a16="http://schemas.microsoft.com/office/drawing/2014/main" val="2245746490"/>
                  </a:ext>
                </a:extLst>
              </a:tr>
            </a:tbl>
          </a:graphicData>
        </a:graphic>
      </p:graphicFrame>
      <p:sp>
        <p:nvSpPr>
          <p:cNvPr id="8" name="Google Shape;269;p51">
            <a:extLst>
              <a:ext uri="{FF2B5EF4-FFF2-40B4-BE49-F238E27FC236}">
                <a16:creationId xmlns:a16="http://schemas.microsoft.com/office/drawing/2014/main" id="{2CE888CD-E9A2-378B-80A4-9B9F055F76E3}"/>
              </a:ext>
            </a:extLst>
          </p:cNvPr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03</a:t>
            </a:r>
            <a:r>
              <a:rPr lang="ko-KR" altLang="en-US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DATABASE</a:t>
            </a: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2609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F68540-B0D9-28F6-11F6-4EF0173633A9}"/>
              </a:ext>
            </a:extLst>
          </p:cNvPr>
          <p:cNvSpPr/>
          <p:nvPr/>
        </p:nvSpPr>
        <p:spPr>
          <a:xfrm>
            <a:off x="-15240" y="-30083"/>
            <a:ext cx="9174480" cy="5203666"/>
          </a:xfrm>
          <a:prstGeom prst="rect">
            <a:avLst/>
          </a:prstGeom>
          <a:solidFill>
            <a:srgbClr val="3B5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B939E-1C42-4941-B219-6A4535B5DC6F}"/>
              </a:ext>
            </a:extLst>
          </p:cNvPr>
          <p:cNvSpPr txBox="1"/>
          <p:nvPr/>
        </p:nvSpPr>
        <p:spPr>
          <a:xfrm>
            <a:off x="200971" y="15389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3A646-0922-1A31-6B55-7AB7CF1030C7}"/>
              </a:ext>
            </a:extLst>
          </p:cNvPr>
          <p:cNvSpPr txBox="1"/>
          <p:nvPr/>
        </p:nvSpPr>
        <p:spPr>
          <a:xfrm>
            <a:off x="638268" y="1444236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B6999-C5C7-ED2B-F87F-5A6F8D08992E}"/>
              </a:ext>
            </a:extLst>
          </p:cNvPr>
          <p:cNvSpPr txBox="1"/>
          <p:nvPr/>
        </p:nvSpPr>
        <p:spPr>
          <a:xfrm>
            <a:off x="200971" y="3030873"/>
            <a:ext cx="1924228" cy="1556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배경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벤치마킹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중점개발내용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</a:t>
            </a:r>
            <a:endParaRPr lang="ko-KR" altLang="en-US" sz="130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C6969-4AC9-8834-F6A7-485CB45DA41A}"/>
              </a:ext>
            </a:extLst>
          </p:cNvPr>
          <p:cNvSpPr txBox="1"/>
          <p:nvPr/>
        </p:nvSpPr>
        <p:spPr>
          <a:xfrm>
            <a:off x="284400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개발정보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역할분담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</a:t>
            </a:r>
            <a:r>
              <a:rPr lang="ko-KR" altLang="en-US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시간계획서</a:t>
            </a:r>
            <a:endParaRPr lang="en-US" altLang="ko-KR" sz="1300" dirty="0">
              <a:solidFill>
                <a:schemeClr val="bg1">
                  <a:alpha val="2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9998FB-FD09-FC37-938A-32BED453D0D1}"/>
              </a:ext>
            </a:extLst>
          </p:cNvPr>
          <p:cNvCxnSpPr/>
          <p:nvPr/>
        </p:nvCxnSpPr>
        <p:spPr>
          <a:xfrm>
            <a:off x="1493520" y="348721"/>
            <a:ext cx="6258560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E8C3-6207-99DB-E49E-654A6AF1A63E}"/>
              </a:ext>
            </a:extLst>
          </p:cNvPr>
          <p:cNvSpPr txBox="1"/>
          <p:nvPr/>
        </p:nvSpPr>
        <p:spPr>
          <a:xfrm>
            <a:off x="7767820" y="114615"/>
            <a:ext cx="14009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BBASAK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POKER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F4F98-38C0-752C-854F-83E4B310F669}"/>
              </a:ext>
            </a:extLst>
          </p:cNvPr>
          <p:cNvSpPr txBox="1"/>
          <p:nvPr/>
        </p:nvSpPr>
        <p:spPr>
          <a:xfrm>
            <a:off x="784140" y="249201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F449B9-7F51-90F0-F6F7-CBD337BCD1A4}"/>
              </a:ext>
            </a:extLst>
          </p:cNvPr>
          <p:cNvSpPr txBox="1"/>
          <p:nvPr/>
        </p:nvSpPr>
        <p:spPr>
          <a:xfrm>
            <a:off x="3028420" y="250403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9BB077-7F15-A902-272F-52675EB04129}"/>
              </a:ext>
            </a:extLst>
          </p:cNvPr>
          <p:cNvSpPr txBox="1"/>
          <p:nvPr/>
        </p:nvSpPr>
        <p:spPr>
          <a:xfrm>
            <a:off x="4944107" y="2504031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다이어그램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A8C67-1747-D903-B1B0-037B92079199}"/>
              </a:ext>
            </a:extLst>
          </p:cNvPr>
          <p:cNvSpPr txBox="1"/>
          <p:nvPr/>
        </p:nvSpPr>
        <p:spPr>
          <a:xfrm>
            <a:off x="7277942" y="248306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시연화면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5692BA-D3D9-B379-37EE-7252B8ECF83E}"/>
              </a:ext>
            </a:extLst>
          </p:cNvPr>
          <p:cNvSpPr txBox="1"/>
          <p:nvPr/>
        </p:nvSpPr>
        <p:spPr>
          <a:xfrm>
            <a:off x="2851493" y="1423536"/>
            <a:ext cx="907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EABDD-9E8D-A647-1C9A-009647C425EB}"/>
              </a:ext>
            </a:extLst>
          </p:cNvPr>
          <p:cNvSpPr txBox="1"/>
          <p:nvPr/>
        </p:nvSpPr>
        <p:spPr>
          <a:xfrm>
            <a:off x="5064718" y="1433886"/>
            <a:ext cx="907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2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400" dirty="0">
              <a:solidFill>
                <a:schemeClr val="bg1">
                  <a:alpha val="2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67C5C8-1868-CC3B-F002-3914DC42C029}"/>
              </a:ext>
            </a:extLst>
          </p:cNvPr>
          <p:cNvSpPr txBox="1"/>
          <p:nvPr/>
        </p:nvSpPr>
        <p:spPr>
          <a:xfrm>
            <a:off x="7277942" y="1444235"/>
            <a:ext cx="979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E19A3-28C7-89E8-223D-535E0074BC11}"/>
              </a:ext>
            </a:extLst>
          </p:cNvPr>
          <p:cNvSpPr txBox="1"/>
          <p:nvPr/>
        </p:nvSpPr>
        <p:spPr>
          <a:xfrm>
            <a:off x="4777421" y="3030873"/>
            <a:ext cx="2110740" cy="95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  USECASE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 CLASSDIAGRAM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alpha val="2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  DATABASE</a:t>
            </a:r>
          </a:p>
        </p:txBody>
      </p:sp>
    </p:spTree>
    <p:extLst>
      <p:ext uri="{BB962C8B-B14F-4D97-AF65-F5344CB8AC3E}">
        <p14:creationId xmlns:p14="http://schemas.microsoft.com/office/powerpoint/2010/main" val="325086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3" y="1565957"/>
            <a:ext cx="4004630" cy="2571750"/>
          </a:xfrm>
          <a:prstGeom prst="rect">
            <a:avLst/>
          </a:prstGeom>
        </p:spPr>
      </p:pic>
      <p:sp>
        <p:nvSpPr>
          <p:cNvPr id="6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216367" y="105433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로그인 창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0922"/>
            <a:ext cx="4030273" cy="31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08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3" y="1552402"/>
            <a:ext cx="4004630" cy="2571750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61656" y="2880361"/>
            <a:ext cx="1078577" cy="399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400944" y="842758"/>
            <a:ext cx="1171056" cy="20376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330735" y="965096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로그인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76564"/>
            <a:ext cx="3907826" cy="2655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604" y="2932249"/>
            <a:ext cx="3704430" cy="25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2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84403" y="4673676"/>
            <a:ext cx="2322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 err="1">
                <a:hlinkClick r:id="rId3"/>
              </a:rPr>
              <a:t>홀덤</a:t>
            </a:r>
            <a:r>
              <a:rPr lang="en-US" altLang="ko-KR" sz="750" dirty="0">
                <a:hlinkClick r:id="rId3"/>
              </a:rPr>
              <a:t>, </a:t>
            </a:r>
            <a:r>
              <a:rPr lang="ko-KR" altLang="en-US" sz="750" dirty="0">
                <a:hlinkClick r:id="rId3"/>
              </a:rPr>
              <a:t>불법과 합법의 경계선은 어디인가</a:t>
            </a:r>
            <a:r>
              <a:rPr lang="en-US" altLang="ko-KR" sz="750" dirty="0">
                <a:hlinkClick r:id="rId3"/>
              </a:rPr>
              <a:t>? </a:t>
            </a:r>
            <a:r>
              <a:rPr lang="en-US" altLang="ko-KR" sz="750" dirty="0">
                <a:hlinkClick r:id="" action="ppaction://noaction"/>
              </a:rPr>
              <a:t>|</a:t>
            </a:r>
          </a:p>
          <a:p>
            <a:r>
              <a:rPr lang="en-US" altLang="ko-KR" sz="750" dirty="0">
                <a:hlinkClick r:id="" action="ppaction://noaction"/>
              </a:rPr>
              <a:t> </a:t>
            </a:r>
            <a:r>
              <a:rPr lang="ko-KR" altLang="en-US" sz="750" dirty="0" err="1">
                <a:hlinkClick r:id="rId3"/>
              </a:rPr>
              <a:t>ㅍㅍㅅㅅ</a:t>
            </a:r>
            <a:r>
              <a:rPr lang="ko-KR" altLang="en-US" sz="750" dirty="0">
                <a:hlinkClick r:id="rId3"/>
              </a:rPr>
              <a:t> </a:t>
            </a:r>
            <a:r>
              <a:rPr lang="en-US" altLang="ko-KR" sz="750" dirty="0">
                <a:hlinkClick r:id="rId3"/>
              </a:rPr>
              <a:t>(ppss.kr)</a:t>
            </a:r>
            <a:endParaRPr lang="en-US" altLang="ko-KR" sz="7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7034" y="4162433"/>
            <a:ext cx="3077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1B82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현금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걸지 않으면 합법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572000" y="1424036"/>
            <a:ext cx="4232031" cy="2438303"/>
            <a:chOff x="6295293" y="780603"/>
            <a:chExt cx="5642708" cy="32510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5293" y="780603"/>
              <a:ext cx="5642708" cy="98064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5293" y="2492691"/>
              <a:ext cx="5309890" cy="1538982"/>
            </a:xfrm>
            <a:prstGeom prst="rect">
              <a:avLst/>
            </a:prstGeom>
          </p:spPr>
        </p:pic>
        <p:cxnSp>
          <p:nvCxnSpPr>
            <p:cNvPr id="4" name="직선 연결선 3"/>
            <p:cNvCxnSpPr/>
            <p:nvPr/>
          </p:nvCxnSpPr>
          <p:spPr>
            <a:xfrm>
              <a:off x="7365076" y="3574473"/>
              <a:ext cx="402336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648242" y="954454"/>
            <a:ext cx="3736517" cy="2935012"/>
            <a:chOff x="270934" y="976997"/>
            <a:chExt cx="5719685" cy="4492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934" y="976997"/>
              <a:ext cx="5719685" cy="4492778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1246909" y="3773978"/>
              <a:ext cx="4156364" cy="3325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49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3" y="1552402"/>
            <a:ext cx="4004630" cy="2571750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61655" y="3241964"/>
            <a:ext cx="710740" cy="399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0"/>
          </p:cNvCxnSpPr>
          <p:nvPr/>
        </p:nvCxnSpPr>
        <p:spPr>
          <a:xfrm flipH="1">
            <a:off x="3217026" y="842758"/>
            <a:ext cx="1354975" cy="23992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330735" y="965096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ID/PW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및 회원가입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72" y="650731"/>
            <a:ext cx="3729038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5" y="1263064"/>
            <a:ext cx="4502782" cy="2904161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364114" y="842758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회원가입 창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168" y="1279218"/>
            <a:ext cx="3691663" cy="287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5" y="1263064"/>
            <a:ext cx="4502782" cy="2904161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364114" y="842758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회원가입 창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740" y="1363955"/>
            <a:ext cx="4430260" cy="28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7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20" y="675595"/>
            <a:ext cx="4757780" cy="36783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6" y="675595"/>
            <a:ext cx="3838904" cy="2467170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36223" y="1867099"/>
            <a:ext cx="880013" cy="4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3"/>
          </p:cNvCxnSpPr>
          <p:nvPr/>
        </p:nvCxnSpPr>
        <p:spPr>
          <a:xfrm flipH="1">
            <a:off x="3916236" y="1783080"/>
            <a:ext cx="884364" cy="2913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927814" y="293940"/>
            <a:ext cx="2916814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아이디 빈 칸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중복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정규식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6" y="2627034"/>
            <a:ext cx="3833216" cy="245287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036223" y="3835506"/>
            <a:ext cx="880013" cy="4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20" name="직선 화살표 연결선 19"/>
          <p:cNvCxnSpPr>
            <a:endCxn id="19" idx="3"/>
          </p:cNvCxnSpPr>
          <p:nvPr/>
        </p:nvCxnSpPr>
        <p:spPr>
          <a:xfrm flipH="1">
            <a:off x="3916236" y="3463605"/>
            <a:ext cx="1071401" cy="5792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0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2" y="1061383"/>
            <a:ext cx="4683925" cy="3020735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31188" y="1368336"/>
            <a:ext cx="1447776" cy="4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678964" y="1477587"/>
            <a:ext cx="1504409" cy="935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147450" y="531150"/>
            <a:ext cx="2916814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중복 확인 시 재입력 불가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917" y="1342640"/>
            <a:ext cx="2536031" cy="6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162420" y="979935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DB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중복 검사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579" y="932064"/>
            <a:ext cx="3137405" cy="36878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6" y="1520944"/>
            <a:ext cx="3579019" cy="1193006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3466407" y="979935"/>
            <a:ext cx="1370172" cy="8717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04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50" y="1081354"/>
            <a:ext cx="4436251" cy="2837399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93324" y="2500053"/>
            <a:ext cx="1627218" cy="4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06932" y="544038"/>
            <a:ext cx="1065068" cy="19391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455426" y="74750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비밀번호 정규식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25973"/>
            <a:ext cx="3905250" cy="13819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712" y="478523"/>
            <a:ext cx="4965700" cy="11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24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014" y="747502"/>
            <a:ext cx="4479914" cy="36416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2" y="1114908"/>
            <a:ext cx="4520045" cy="2913685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48693" y="2592067"/>
            <a:ext cx="991293" cy="462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0"/>
          </p:cNvCxnSpPr>
          <p:nvPr/>
        </p:nvCxnSpPr>
        <p:spPr>
          <a:xfrm flipH="1">
            <a:off x="3544340" y="747502"/>
            <a:ext cx="1168977" cy="1844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349440" y="747502"/>
            <a:ext cx="2524037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이름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email, nickname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정규식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56003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" y="1047610"/>
            <a:ext cx="4525950" cy="2904887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80113" y="2500054"/>
            <a:ext cx="1028701" cy="430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28754" y="598516"/>
            <a:ext cx="1043246" cy="19015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168638" y="673038"/>
            <a:ext cx="284017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닉네임 빈 칸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중복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정규식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316" y="93519"/>
            <a:ext cx="3954023" cy="3194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316" y="3395814"/>
            <a:ext cx="3643313" cy="12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0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000" y="1029934"/>
            <a:ext cx="5446720" cy="2894393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15295" y="3054351"/>
            <a:ext cx="798022" cy="474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818015" y="1881347"/>
            <a:ext cx="1097280" cy="15694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420189" y="1615905"/>
            <a:ext cx="274042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회원 가입 시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초기 회원 정보 설정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6778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7167A0-9649-2B66-AC52-6F745D60A1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AB730-7DA1-A85B-4B67-FF172B94DB94}"/>
              </a:ext>
            </a:extLst>
          </p:cNvPr>
          <p:cNvSpPr txBox="1"/>
          <p:nvPr/>
        </p:nvSpPr>
        <p:spPr>
          <a:xfrm>
            <a:off x="2968210" y="309448"/>
            <a:ext cx="457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포커 인식 개선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6A9AA0-BE0B-2169-6B34-3F8890FD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721" y="2396966"/>
            <a:ext cx="2960666" cy="2015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2D998B-E94E-5057-794D-ED0C9F787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79" y="2145131"/>
            <a:ext cx="3231711" cy="35951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0709C0-4398-B0C7-DF0A-2FC96775BB08}"/>
              </a:ext>
            </a:extLst>
          </p:cNvPr>
          <p:cNvGrpSpPr/>
          <p:nvPr/>
        </p:nvGrpSpPr>
        <p:grpSpPr>
          <a:xfrm>
            <a:off x="373211" y="2655679"/>
            <a:ext cx="4141291" cy="676567"/>
            <a:chOff x="0" y="4111526"/>
            <a:chExt cx="6552413" cy="93358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42B9B3-B122-FB51-2F78-71E559730A6D}"/>
                </a:ext>
              </a:extLst>
            </p:cNvPr>
            <p:cNvGrpSpPr/>
            <p:nvPr/>
          </p:nvGrpSpPr>
          <p:grpSpPr>
            <a:xfrm>
              <a:off x="0" y="4111526"/>
              <a:ext cx="6552413" cy="933581"/>
              <a:chOff x="0" y="3162822"/>
              <a:chExt cx="6552413" cy="93358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E81EDF2-67E7-7F9C-6F1E-C8B888841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3162822"/>
                <a:ext cx="6552413" cy="38105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A631FC9-885B-4DDC-D017-724EF8E45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543875"/>
                <a:ext cx="4105848" cy="219106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23EEDDC-4DA7-B5C0-507B-D0067514A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762981"/>
                <a:ext cx="5068007" cy="333422"/>
              </a:xfrm>
              <a:prstGeom prst="rect">
                <a:avLst/>
              </a:prstGeom>
            </p:spPr>
          </p:pic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280F35-A296-256C-71AB-4E96AC62D543}"/>
                </a:ext>
              </a:extLst>
            </p:cNvPr>
            <p:cNvCxnSpPr/>
            <p:nvPr/>
          </p:nvCxnSpPr>
          <p:spPr>
            <a:xfrm flipV="1">
              <a:off x="1762298" y="4389120"/>
              <a:ext cx="4788131" cy="831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484E08D-A6F2-DE40-3B63-CBC489526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159" y="3422648"/>
            <a:ext cx="2547136" cy="1626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4096EC8-588B-12DC-C5A3-720172B02AAB}"/>
              </a:ext>
            </a:extLst>
          </p:cNvPr>
          <p:cNvGrpSpPr/>
          <p:nvPr/>
        </p:nvGrpSpPr>
        <p:grpSpPr>
          <a:xfrm>
            <a:off x="337082" y="1363694"/>
            <a:ext cx="4141290" cy="621743"/>
            <a:chOff x="368163" y="1552566"/>
            <a:chExt cx="5521720" cy="82899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A569FD3-E5A9-0D1E-D4D2-33419487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8163" y="1552566"/>
              <a:ext cx="5521720" cy="828991"/>
            </a:xfrm>
            <a:prstGeom prst="rect">
              <a:avLst/>
            </a:prstGeom>
          </p:spPr>
        </p:pic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43E9CA1-155A-9B61-C10B-82E603F2EAE1}"/>
                </a:ext>
              </a:extLst>
            </p:cNvPr>
            <p:cNvCxnSpPr/>
            <p:nvPr/>
          </p:nvCxnSpPr>
          <p:spPr>
            <a:xfrm>
              <a:off x="3876334" y="1837113"/>
              <a:ext cx="2013549" cy="831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881D0D-C7E2-B830-91FE-E4452B026E16}"/>
                </a:ext>
              </a:extLst>
            </p:cNvPr>
            <p:cNvCxnSpPr/>
            <p:nvPr/>
          </p:nvCxnSpPr>
          <p:spPr>
            <a:xfrm>
              <a:off x="416334" y="2120272"/>
              <a:ext cx="28193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47B945-5AED-474A-ADCC-72F38409C1BB}"/>
              </a:ext>
            </a:extLst>
          </p:cNvPr>
          <p:cNvGrpSpPr/>
          <p:nvPr/>
        </p:nvGrpSpPr>
        <p:grpSpPr>
          <a:xfrm>
            <a:off x="4786453" y="1369947"/>
            <a:ext cx="4084955" cy="818203"/>
            <a:chOff x="6300656" y="1560903"/>
            <a:chExt cx="5446607" cy="109093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72DDD76-06F1-C394-0BD6-AFC775BD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0656" y="1560903"/>
              <a:ext cx="5446607" cy="1090937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1ABFD64-BDD5-0D39-A549-5BB986A0FE15}"/>
                </a:ext>
              </a:extLst>
            </p:cNvPr>
            <p:cNvCxnSpPr/>
            <p:nvPr/>
          </p:nvCxnSpPr>
          <p:spPr>
            <a:xfrm>
              <a:off x="10507287" y="1933809"/>
              <a:ext cx="12399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C1A8D67-071B-C239-AB9F-D2E871BCAD53}"/>
                </a:ext>
              </a:extLst>
            </p:cNvPr>
            <p:cNvCxnSpPr/>
            <p:nvPr/>
          </p:nvCxnSpPr>
          <p:spPr>
            <a:xfrm>
              <a:off x="6445099" y="2310938"/>
              <a:ext cx="2806967" cy="83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48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" y="1126422"/>
            <a:ext cx="4502093" cy="2890657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19916" y="3497580"/>
            <a:ext cx="385630" cy="2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0"/>
          </p:cNvCxnSpPr>
          <p:nvPr/>
        </p:nvCxnSpPr>
        <p:spPr>
          <a:xfrm flipH="1">
            <a:off x="2612731" y="747502"/>
            <a:ext cx="1959269" cy="27500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192642" y="531150"/>
            <a:ext cx="284017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확인 버튼 클릭 시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필수 정보 입력과 조건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948" y="747502"/>
            <a:ext cx="4552052" cy="33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67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81" y="1276848"/>
            <a:ext cx="3464719" cy="1978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" y="1126422"/>
            <a:ext cx="4502093" cy="2890657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51413" y="3541222"/>
            <a:ext cx="392776" cy="21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238202" y="1377835"/>
            <a:ext cx="2468880" cy="21135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474130" y="531150"/>
            <a:ext cx="214095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취소 클릭 시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로그인 화면으로 전환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727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455426" y="74750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ID/PW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창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82250" cy="3647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873" y="3746018"/>
            <a:ext cx="4292810" cy="6272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" y="1083840"/>
            <a:ext cx="4636016" cy="29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39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" y="1125336"/>
            <a:ext cx="4495304" cy="2892829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89809" y="1664623"/>
            <a:ext cx="1147157" cy="667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1253871" y="722753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공백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,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정보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429" y="189050"/>
            <a:ext cx="5180452" cy="4285341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endCxn id="10" idx="3"/>
          </p:cNvCxnSpPr>
          <p:nvPr/>
        </p:nvCxnSpPr>
        <p:spPr>
          <a:xfrm flipH="1">
            <a:off x="2736965" y="189050"/>
            <a:ext cx="1176464" cy="18091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519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5009938" y="87284"/>
            <a:ext cx="334031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ID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질문 정보 확인 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아이디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842758"/>
            <a:ext cx="4464050" cy="28764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936471" y="2241875"/>
            <a:ext cx="1066778" cy="513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442" y="716848"/>
            <a:ext cx="4538489" cy="375430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 flipV="1">
            <a:off x="4003249" y="2571750"/>
            <a:ext cx="1006689" cy="5829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513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01" y="275020"/>
            <a:ext cx="4616300" cy="29706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01" y="2571750"/>
            <a:ext cx="4605272" cy="25717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49" y="745864"/>
            <a:ext cx="5038551" cy="3487394"/>
          </a:xfrm>
          <a:prstGeom prst="rect">
            <a:avLst/>
          </a:prstGeom>
        </p:spPr>
      </p:pic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55175" y="3884122"/>
            <a:ext cx="1072341" cy="349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1" name="직선 화살표 연결선 10"/>
          <p:cNvCxnSpPr>
            <a:endCxn id="10" idx="0"/>
          </p:cNvCxnSpPr>
          <p:nvPr/>
        </p:nvCxnSpPr>
        <p:spPr>
          <a:xfrm flipH="1">
            <a:off x="3491346" y="2978150"/>
            <a:ext cx="1633105" cy="9059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5857016" y="124993"/>
            <a:ext cx="214095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PW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찾기 질문 답 확인 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비밀번호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01950" y="1718772"/>
            <a:ext cx="1125566" cy="503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027516" y="1993900"/>
            <a:ext cx="1096934" cy="533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415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58896"/>
            <a:ext cx="4351388" cy="39846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8" idx="3"/>
          </p:cNvCxnSpPr>
          <p:nvPr/>
        </p:nvCxnSpPr>
        <p:spPr>
          <a:xfrm flipH="1">
            <a:off x="3071508" y="2102638"/>
            <a:ext cx="1652409" cy="16586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14279" y="3332874"/>
            <a:ext cx="2957230" cy="856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501524" y="81825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로비 채팅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578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17" y="1972071"/>
            <a:ext cx="4208569" cy="1178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30343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10" idx="3"/>
          </p:cNvCxnSpPr>
          <p:nvPr/>
        </p:nvCxnSpPr>
        <p:spPr>
          <a:xfrm flipH="1">
            <a:off x="1043292" y="2609936"/>
            <a:ext cx="3680625" cy="10810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4279" y="3332874"/>
            <a:ext cx="929013" cy="716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501524" y="81825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로비 사용자 간 채팅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602180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32" y="1331729"/>
            <a:ext cx="4550703" cy="10902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8" idx="3"/>
          </p:cNvCxnSpPr>
          <p:nvPr/>
        </p:nvCxnSpPr>
        <p:spPr>
          <a:xfrm flipH="1">
            <a:off x="4304490" y="1778672"/>
            <a:ext cx="222442" cy="6432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50052" y="1538903"/>
            <a:ext cx="1154438" cy="1766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501524" y="81825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로비 </a:t>
            </a:r>
            <a:r>
              <a:rPr lang="ko-KR" altLang="en-US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접속자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확인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81294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101" y="1310689"/>
            <a:ext cx="4381753" cy="27320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13282" y="2222948"/>
            <a:ext cx="392776" cy="243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>
            <a:endCxn id="8" idx="3"/>
          </p:cNvCxnSpPr>
          <p:nvPr/>
        </p:nvCxnSpPr>
        <p:spPr>
          <a:xfrm flipH="1">
            <a:off x="2706058" y="2286189"/>
            <a:ext cx="2047043" cy="583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501524" y="818252"/>
            <a:ext cx="214095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클릭 시 게임 방 생성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1604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54B3C46-1AAB-0552-3D28-D309F9A5FF8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" y="964946"/>
            <a:ext cx="3555318" cy="2639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607" y="889459"/>
            <a:ext cx="1979116" cy="2790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550" y="929075"/>
            <a:ext cx="3083461" cy="3358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048" y="1344743"/>
            <a:ext cx="2995420" cy="2259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E4F502-AE26-4276-861A-695979F55E50}"/>
              </a:ext>
            </a:extLst>
          </p:cNvPr>
          <p:cNvSpPr txBox="1"/>
          <p:nvPr/>
        </p:nvSpPr>
        <p:spPr>
          <a:xfrm>
            <a:off x="904248" y="3877543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세계 포커 대회 </a:t>
            </a:r>
            <a:r>
              <a:rPr lang="en-US" altLang="ko-KR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(WSOP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4F502-AE26-4276-861A-695979F55E50}"/>
              </a:ext>
            </a:extLst>
          </p:cNvPr>
          <p:cNvSpPr txBox="1"/>
          <p:nvPr/>
        </p:nvSpPr>
        <p:spPr>
          <a:xfrm>
            <a:off x="6467541" y="3935194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대한민국 포커 대표팀</a:t>
            </a:r>
          </a:p>
        </p:txBody>
      </p:sp>
    </p:spTree>
    <p:extLst>
      <p:ext uri="{BB962C8B-B14F-4D97-AF65-F5344CB8AC3E}">
        <p14:creationId xmlns:p14="http://schemas.microsoft.com/office/powerpoint/2010/main" val="17657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889" y="1278613"/>
            <a:ext cx="4402507" cy="38648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45673" y="2182090"/>
            <a:ext cx="482936" cy="334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6"/>
            <a:ext cx="4255200" cy="274320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endCxn id="12" idx="3"/>
          </p:cNvCxnSpPr>
          <p:nvPr/>
        </p:nvCxnSpPr>
        <p:spPr>
          <a:xfrm flipH="1">
            <a:off x="2648354" y="1887543"/>
            <a:ext cx="2104748" cy="3522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238085" y="2071992"/>
            <a:ext cx="410270" cy="335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155666" y="978561"/>
            <a:ext cx="283266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만들기 클릭 시 게임 방 입장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49474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4"/>
            <a:ext cx="4255200" cy="2743200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8" idx="3"/>
          </p:cNvCxnSpPr>
          <p:nvPr/>
        </p:nvCxnSpPr>
        <p:spPr>
          <a:xfrm flipH="1">
            <a:off x="3020438" y="2182090"/>
            <a:ext cx="1732662" cy="540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602871" y="2093879"/>
            <a:ext cx="417567" cy="284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2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155666" y="978561"/>
            <a:ext cx="283266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취소 클릭 시 메시지 취소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00" y="1446414"/>
            <a:ext cx="3772118" cy="219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7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62789" cy="274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9" y="1446415"/>
            <a:ext cx="4282862" cy="274320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endCxn id="9" idx="3"/>
          </p:cNvCxnSpPr>
          <p:nvPr/>
        </p:nvCxnSpPr>
        <p:spPr>
          <a:xfrm flipH="1">
            <a:off x="853602" y="2061727"/>
            <a:ext cx="3673330" cy="2833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36034" y="2202815"/>
            <a:ext cx="417567" cy="284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3155666" y="978561"/>
            <a:ext cx="283266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클릭 시 존재하는 게임 방 입장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716" y="1442653"/>
            <a:ext cx="4633283" cy="6495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716" y="2172152"/>
            <a:ext cx="4551528" cy="8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9" y="1455502"/>
            <a:ext cx="3840793" cy="24683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6" y="1024515"/>
            <a:ext cx="4247191" cy="32129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34897" y="2344522"/>
            <a:ext cx="709958" cy="286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4753101" y="1780295"/>
            <a:ext cx="3674494" cy="1128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>
            <a:stCxn id="12" idx="1"/>
          </p:cNvCxnSpPr>
          <p:nvPr/>
        </p:nvCxnSpPr>
        <p:spPr>
          <a:xfrm flipH="1">
            <a:off x="2444855" y="2344522"/>
            <a:ext cx="2308246" cy="1432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766309" y="860966"/>
            <a:ext cx="2832668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시작 </a:t>
            </a:r>
            <a:r>
              <a:rPr lang="ko-KR" altLang="en-US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버튼클릭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시 게임 시작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46558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41" y="817188"/>
            <a:ext cx="4156775" cy="33411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1" y="1450642"/>
            <a:ext cx="3825671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95263" y="2599938"/>
            <a:ext cx="983366" cy="517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4977544" y="1352897"/>
            <a:ext cx="3753737" cy="2125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659679" y="2909643"/>
            <a:ext cx="1317866" cy="392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898761" y="846648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방 사용자가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2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명 미만일 경우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시작 불가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958082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79" y="2336395"/>
            <a:ext cx="4482638" cy="26844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479" y="166033"/>
            <a:ext cx="4482638" cy="21703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8" y="1455501"/>
            <a:ext cx="3822431" cy="24586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8542" y="3073797"/>
            <a:ext cx="771392" cy="766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/>
          <p:cNvSpPr/>
          <p:nvPr/>
        </p:nvSpPr>
        <p:spPr>
          <a:xfrm>
            <a:off x="4503719" y="282991"/>
            <a:ext cx="3096193" cy="1490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>
            <a:stCxn id="12" idx="1"/>
          </p:cNvCxnSpPr>
          <p:nvPr/>
        </p:nvCxnSpPr>
        <p:spPr>
          <a:xfrm flipH="1">
            <a:off x="1589809" y="1028020"/>
            <a:ext cx="2913910" cy="23012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2957" y="2255186"/>
            <a:ext cx="4122815" cy="2765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1589810" y="3514510"/>
            <a:ext cx="3053147" cy="1641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84233" y="870582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사용자 프로필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304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8" y="1455501"/>
            <a:ext cx="3822431" cy="24586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39465" y="3103344"/>
            <a:ext cx="771392" cy="766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910857" y="842758"/>
            <a:ext cx="771392" cy="26308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84233" y="870582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방 사용자 간 채팅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541" y="619067"/>
            <a:ext cx="4018906" cy="1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7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07" y="842758"/>
            <a:ext cx="4078724" cy="35688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8" y="1440843"/>
            <a:ext cx="3843767" cy="24733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12183" y="3105134"/>
            <a:ext cx="696578" cy="691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496650" y="2690374"/>
            <a:ext cx="3222902" cy="7606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5606" y="2344521"/>
            <a:ext cx="696578" cy="691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직사각형 12"/>
          <p:cNvSpPr/>
          <p:nvPr/>
        </p:nvSpPr>
        <p:spPr>
          <a:xfrm>
            <a:off x="96901" y="1586317"/>
            <a:ext cx="696578" cy="691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55613" y="690969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방에 있는 사용자 프로필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방에서 나갈 시 프로필 삭제 후 갱신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18290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0" y="1457790"/>
            <a:ext cx="3849775" cy="24699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97240" y="3298405"/>
            <a:ext cx="709047" cy="498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331721" y="1676479"/>
            <a:ext cx="2674619" cy="15934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68" y="68118"/>
            <a:ext cx="3711293" cy="3377186"/>
          </a:xfrm>
          <a:prstGeom prst="rect">
            <a:avLst/>
          </a:prstGeom>
        </p:spPr>
      </p:pic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911421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시작 시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3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장의 카드를 나눠 가짐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06538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0" y="1457790"/>
            <a:ext cx="3849775" cy="24699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7015" y="3130730"/>
            <a:ext cx="709047" cy="747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186062" y="2692776"/>
            <a:ext cx="1140714" cy="6676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02" y="219541"/>
            <a:ext cx="2379698" cy="34724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615" y="307625"/>
            <a:ext cx="2512850" cy="3384352"/>
          </a:xfrm>
          <a:prstGeom prst="rect">
            <a:avLst/>
          </a:prstGeom>
        </p:spPr>
      </p:pic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911421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베팅 버튼 클릭 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해당 종류 베팅  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7914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1E4F502-AE26-4276-861A-695979F55E50}"/>
              </a:ext>
            </a:extLst>
          </p:cNvPr>
          <p:cNvSpPr txBox="1"/>
          <p:nvPr/>
        </p:nvSpPr>
        <p:spPr>
          <a:xfrm>
            <a:off x="3217283" y="4344228"/>
            <a:ext cx="2709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포커 관련 높은 조회수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03153" y="2440260"/>
            <a:ext cx="4120835" cy="1059602"/>
            <a:chOff x="0" y="4107024"/>
            <a:chExt cx="5957088" cy="15317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107024"/>
              <a:ext cx="5957088" cy="15317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435631" y="4289368"/>
              <a:ext cx="648392" cy="2660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701181" y="2328831"/>
            <a:ext cx="4218038" cy="1171031"/>
            <a:chOff x="6094394" y="3945942"/>
            <a:chExt cx="6097605" cy="1692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4394" y="3945942"/>
              <a:ext cx="6097605" cy="1692845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8132620" y="4350328"/>
              <a:ext cx="648392" cy="2660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03153" y="649807"/>
            <a:ext cx="4120835" cy="1085416"/>
            <a:chOff x="0" y="1961873"/>
            <a:chExt cx="5957088" cy="1569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961873"/>
              <a:ext cx="5957088" cy="1569080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2563093" y="2172394"/>
              <a:ext cx="648392" cy="2660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829851" y="599217"/>
            <a:ext cx="3858490" cy="1136006"/>
            <a:chOff x="6094394" y="1961873"/>
            <a:chExt cx="5577841" cy="16422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4394" y="1961873"/>
              <a:ext cx="5577841" cy="1642213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9373986" y="2078185"/>
              <a:ext cx="684413" cy="2881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83689" y="1962920"/>
            <a:ext cx="89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61</a:t>
            </a:r>
            <a:r>
              <a:rPr lang="ko-KR" altLang="en-US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19810" y="3848099"/>
            <a:ext cx="907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1381</a:t>
            </a:r>
            <a:r>
              <a:rPr lang="ko-KR" altLang="en-US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04630" y="1962919"/>
            <a:ext cx="89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27</a:t>
            </a:r>
            <a:r>
              <a:rPr lang="ko-KR" altLang="en-US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23852" y="3848099"/>
            <a:ext cx="85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81</a:t>
            </a:r>
            <a:r>
              <a:rPr lang="ko-KR" altLang="en-US" sz="1400" dirty="0">
                <a:solidFill>
                  <a:srgbClr val="E1B82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만회</a:t>
            </a:r>
          </a:p>
        </p:txBody>
      </p:sp>
    </p:spTree>
    <p:extLst>
      <p:ext uri="{BB962C8B-B14F-4D97-AF65-F5344CB8AC3E}">
        <p14:creationId xmlns:p14="http://schemas.microsoft.com/office/powerpoint/2010/main" val="14812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9" y="1455502"/>
            <a:ext cx="3844046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95512" y="3106728"/>
            <a:ext cx="640466" cy="764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135978" y="118716"/>
            <a:ext cx="1642471" cy="32791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49" y="118716"/>
            <a:ext cx="2907506" cy="26431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29" y="2752307"/>
            <a:ext cx="1671041" cy="2343156"/>
          </a:xfrm>
          <a:prstGeom prst="rect">
            <a:avLst/>
          </a:prstGeom>
        </p:spPr>
      </p:pic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747598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베팅 차례가 아닌 사용자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베팅 버튼 클릭 불가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57055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9" y="1455502"/>
            <a:ext cx="3844046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27711" y="3086100"/>
            <a:ext cx="635924" cy="243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107278" y="531150"/>
            <a:ext cx="2434243" cy="26609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747598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사용자의 베팅 종류와 금액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86" y="364201"/>
            <a:ext cx="38576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98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9" y="1455502"/>
            <a:ext cx="3835739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34897" y="1632723"/>
            <a:ext cx="709958" cy="649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2444855" y="2182092"/>
            <a:ext cx="2392890" cy="5237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837746" y="323892"/>
            <a:ext cx="3826661" cy="4589629"/>
            <a:chOff x="6450327" y="431856"/>
            <a:chExt cx="5102215" cy="61195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0327" y="4787564"/>
              <a:ext cx="5102215" cy="176379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327" y="431856"/>
              <a:ext cx="5102215" cy="4355708"/>
            </a:xfrm>
            <a:prstGeom prst="rect">
              <a:avLst/>
            </a:prstGeom>
          </p:spPr>
        </p:pic>
      </p:grp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835120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전체 베팅 </a:t>
            </a:r>
            <a:r>
              <a:rPr lang="ko-KR" altLang="en-US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머니와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현재 베팅 머니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746494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0" y="1457790"/>
            <a:ext cx="3849775" cy="24699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77015" y="3130730"/>
            <a:ext cx="709047" cy="747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186062" y="3360420"/>
            <a:ext cx="3007812" cy="2582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74" y="1964756"/>
            <a:ext cx="2805085" cy="3098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38" y="45786"/>
            <a:ext cx="4609064" cy="19345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709555" y="1457790"/>
            <a:ext cx="318470" cy="132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5" name="직선 화살표 연결선 14"/>
          <p:cNvCxnSpPr>
            <a:stCxn id="16" idx="1"/>
          </p:cNvCxnSpPr>
          <p:nvPr/>
        </p:nvCxnSpPr>
        <p:spPr>
          <a:xfrm flipH="1">
            <a:off x="4019456" y="559099"/>
            <a:ext cx="625281" cy="9587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644737" y="469804"/>
            <a:ext cx="1066107" cy="178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747598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게임 진행 중일 때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나가기 버튼 클릭 불가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343517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101" y="1321724"/>
            <a:ext cx="3975077" cy="26808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" y="1455502"/>
            <a:ext cx="3827456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12422" y="2543695"/>
            <a:ext cx="343766" cy="430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>
            <a:stCxn id="12" idx="1"/>
          </p:cNvCxnSpPr>
          <p:nvPr/>
        </p:nvCxnSpPr>
        <p:spPr>
          <a:xfrm flipH="1">
            <a:off x="1656188" y="2344521"/>
            <a:ext cx="3096913" cy="4173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7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462343" y="891906"/>
            <a:ext cx="3714803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베팅 차례가 모두 끝나면 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1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장을 </a:t>
            </a:r>
            <a:r>
              <a:rPr lang="ko-KR" altLang="en-US" sz="15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나눠가짐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679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746" y="2652587"/>
            <a:ext cx="4028803" cy="15911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" y="1461736"/>
            <a:ext cx="3833921" cy="24586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34898" y="2294314"/>
            <a:ext cx="709958" cy="649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2444855" y="2652587"/>
            <a:ext cx="2392890" cy="5237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10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43144" y="747598"/>
            <a:ext cx="326591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7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장 베팅까지 마친 후 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승자 닉네임과 족보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14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50" y="1224473"/>
            <a:ext cx="4026328" cy="29304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8" y="1455502"/>
            <a:ext cx="3850550" cy="24683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40428" y="1552402"/>
            <a:ext cx="2188326" cy="2200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3528754" y="2331720"/>
            <a:ext cx="1365365" cy="1683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278963" y="219541"/>
            <a:ext cx="2140953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-US" altLang="ko-KR" dirty="0" smtClean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04 </a:t>
            </a:r>
            <a:r>
              <a:rPr lang="ko-KR" altLang="en-US" dirty="0" err="1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시연화면</a:t>
            </a:r>
            <a:r>
              <a:rPr lang="en-US" altLang="ko-KR" dirty="0">
                <a:solidFill>
                  <a:srgbClr val="3B538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 </a:t>
            </a:r>
          </a:p>
          <a:p>
            <a:pPr>
              <a:buClr>
                <a:schemeClr val="dk1"/>
              </a:buClr>
              <a:buSzPts val="1400"/>
            </a:pPr>
            <a:endParaRPr dirty="0">
              <a:solidFill>
                <a:srgbClr val="3B5385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  <p:sp>
        <p:nvSpPr>
          <p:cNvPr id="7" name="Google Shape;269;p51">
            <a:extLst>
              <a:ext uri="{FF2B5EF4-FFF2-40B4-BE49-F238E27FC236}">
                <a16:creationId xmlns:a16="http://schemas.microsoft.com/office/drawing/2014/main" id="{BE32A33B-A823-5DDA-68BF-DE4C42FC6133}"/>
              </a:ext>
            </a:extLst>
          </p:cNvPr>
          <p:cNvSpPr txBox="1"/>
          <p:nvPr/>
        </p:nvSpPr>
        <p:spPr>
          <a:xfrm>
            <a:off x="624441" y="964267"/>
            <a:ext cx="3265916" cy="30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Pretendard" panose="02000503000000020004" pitchFamily="2" charset="-127"/>
                <a:sym typeface="Open Sans"/>
              </a:rPr>
              <a:t>포커 도움말 창 표시</a:t>
            </a:r>
            <a:endParaRPr lang="en-US" altLang="ko-KR" sz="1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Pretendard" panose="02000503000000020004" pitchFamily="2" charset="-127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780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E6AD48-9E97-2E01-C52E-99BFF7043D2A}"/>
              </a:ext>
            </a:extLst>
          </p:cNvPr>
          <p:cNvSpPr/>
          <p:nvPr/>
        </p:nvSpPr>
        <p:spPr>
          <a:xfrm>
            <a:off x="4296346" y="0"/>
            <a:ext cx="4847654" cy="5143500"/>
          </a:xfrm>
          <a:prstGeom prst="rect">
            <a:avLst/>
          </a:prstGeom>
          <a:solidFill>
            <a:srgbClr val="3B5385"/>
          </a:solidFill>
          <a:ln>
            <a:solidFill>
              <a:srgbClr val="3B53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FC3E8B-77C5-6BC2-9CA7-EF86E29399F7}"/>
              </a:ext>
            </a:extLst>
          </p:cNvPr>
          <p:cNvGrpSpPr/>
          <p:nvPr/>
        </p:nvGrpSpPr>
        <p:grpSpPr>
          <a:xfrm>
            <a:off x="4422816" y="1611533"/>
            <a:ext cx="4514148" cy="1849352"/>
            <a:chOff x="4436360" y="1274416"/>
            <a:chExt cx="4514148" cy="184935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6361" y="1943894"/>
              <a:ext cx="3264535" cy="52624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6360" y="1285183"/>
              <a:ext cx="1733550" cy="5810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2270" y="1274416"/>
              <a:ext cx="1047750" cy="5429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4658" y="1925101"/>
              <a:ext cx="1085850" cy="5334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6360" y="2603174"/>
              <a:ext cx="3500544" cy="52059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633" y="2580843"/>
              <a:ext cx="904875" cy="54292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5686926" y="600936"/>
            <a:ext cx="279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모바일 앱스토어 포커 게임 순위</a:t>
            </a:r>
            <a:endParaRPr lang="en-US" altLang="ko-KR" sz="1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3380574" y="4194529"/>
            <a:ext cx="324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꾸준한  </a:t>
            </a:r>
            <a:r>
              <a:rPr lang="ko-KR" altLang="en-US" sz="2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상위권 유지</a:t>
            </a:r>
            <a:endParaRPr lang="en-US" altLang="ko-KR" sz="2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0D09DB-7E1F-44DF-A027-E7F8E7B03326}"/>
              </a:ext>
            </a:extLst>
          </p:cNvPr>
          <p:cNvSpPr txBox="1"/>
          <p:nvPr/>
        </p:nvSpPr>
        <p:spPr>
          <a:xfrm>
            <a:off x="6192030" y="925342"/>
            <a:ext cx="1621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2022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월 </a:t>
            </a:r>
            <a:r>
              <a:rPr lang="en-US" altLang="ko-KR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sz="1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주차</a:t>
            </a:r>
            <a:endParaRPr lang="en-US" altLang="ko-KR" sz="10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t="15432"/>
          <a:stretch/>
        </p:blipFill>
        <p:spPr>
          <a:xfrm>
            <a:off x="131807" y="1455419"/>
            <a:ext cx="4090981" cy="2177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A7EB75-F897-AAB6-44E2-327CB6DABA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1" t="3153" r="41" b="84333"/>
          <a:stretch/>
        </p:blipFill>
        <p:spPr>
          <a:xfrm>
            <a:off x="131806" y="603079"/>
            <a:ext cx="4090981" cy="32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triangle"/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15342</TotalTime>
  <Words>2188</Words>
  <Application>Microsoft Office PowerPoint</Application>
  <PresentationFormat>화면 슬라이드 쇼(16:9)</PresentationFormat>
  <Paragraphs>1122</Paragraphs>
  <Slides>86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8" baseType="lpstr">
      <vt:lpstr>Pretendard SemiBold</vt:lpstr>
      <vt:lpstr>여기어때 잘난체</vt:lpstr>
      <vt:lpstr>Pretendard</vt:lpstr>
      <vt:lpstr>Pretendard Variable Medium</vt:lpstr>
      <vt:lpstr>Open Sans</vt:lpstr>
      <vt:lpstr>Pretendard Variable SemiBold</vt:lpstr>
      <vt:lpstr>Pretendard Medium</vt:lpstr>
      <vt:lpstr>맑은 고딕</vt:lpstr>
      <vt:lpstr>경기천년제목OTF Medium</vt:lpstr>
      <vt:lpstr>Arial</vt:lpstr>
      <vt:lpstr>여기어때 잘난체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whgml</dc:creator>
  <cp:lastModifiedBy>whgml</cp:lastModifiedBy>
  <cp:revision>100</cp:revision>
  <dcterms:modified xsi:type="dcterms:W3CDTF">2022-05-25T07:02:08Z</dcterms:modified>
</cp:coreProperties>
</file>